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759" r:id="rId1"/>
  </p:sldMasterIdLst>
  <p:notesMasterIdLst>
    <p:notesMasterId r:id="rId49"/>
  </p:notesMasterIdLst>
  <p:handoutMasterIdLst>
    <p:handoutMasterId r:id="rId50"/>
  </p:handoutMasterIdLst>
  <p:sldIdLst>
    <p:sldId id="256" r:id="rId2"/>
    <p:sldId id="362" r:id="rId3"/>
    <p:sldId id="401" r:id="rId4"/>
    <p:sldId id="408" r:id="rId5"/>
    <p:sldId id="410" r:id="rId6"/>
    <p:sldId id="449" r:id="rId7"/>
    <p:sldId id="446" r:id="rId8"/>
    <p:sldId id="409" r:id="rId9"/>
    <p:sldId id="443" r:id="rId10"/>
    <p:sldId id="444" r:id="rId11"/>
    <p:sldId id="440" r:id="rId12"/>
    <p:sldId id="441" r:id="rId13"/>
    <p:sldId id="442" r:id="rId14"/>
    <p:sldId id="447" r:id="rId15"/>
    <p:sldId id="411" r:id="rId16"/>
    <p:sldId id="413" r:id="rId17"/>
    <p:sldId id="415" r:id="rId18"/>
    <p:sldId id="417" r:id="rId19"/>
    <p:sldId id="404" r:id="rId20"/>
    <p:sldId id="430" r:id="rId21"/>
    <p:sldId id="405" r:id="rId22"/>
    <p:sldId id="434" r:id="rId23"/>
    <p:sldId id="407" r:id="rId24"/>
    <p:sldId id="422" r:id="rId25"/>
    <p:sldId id="402" r:id="rId26"/>
    <p:sldId id="403" r:id="rId27"/>
    <p:sldId id="423" r:id="rId28"/>
    <p:sldId id="424" r:id="rId29"/>
    <p:sldId id="426" r:id="rId30"/>
    <p:sldId id="379" r:id="rId31"/>
    <p:sldId id="378" r:id="rId32"/>
    <p:sldId id="276" r:id="rId33"/>
    <p:sldId id="277" r:id="rId34"/>
    <p:sldId id="278" r:id="rId35"/>
    <p:sldId id="427" r:id="rId36"/>
    <p:sldId id="389" r:id="rId37"/>
    <p:sldId id="450" r:id="rId38"/>
    <p:sldId id="435" r:id="rId39"/>
    <p:sldId id="437" r:id="rId40"/>
    <p:sldId id="386" r:id="rId41"/>
    <p:sldId id="392" r:id="rId42"/>
    <p:sldId id="393" r:id="rId43"/>
    <p:sldId id="399" r:id="rId44"/>
    <p:sldId id="448" r:id="rId45"/>
    <p:sldId id="382" r:id="rId46"/>
    <p:sldId id="391" r:id="rId47"/>
    <p:sldId id="438" r:id="rId48"/>
  </p:sldIdLst>
  <p:sldSz cx="9144000" cy="6858000" type="screen4x3"/>
  <p:notesSz cx="9929813" cy="679767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5F8C"/>
    <a:srgbClr val="6699FF"/>
    <a:srgbClr val="FFFF66"/>
    <a:srgbClr val="FFFFCC"/>
    <a:srgbClr val="485963"/>
    <a:srgbClr val="2E3C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15" y="7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70" d="100"/>
          <a:sy n="170" d="100"/>
        </p:scale>
        <p:origin x="2322" y="1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4596" y="1"/>
            <a:ext cx="4302919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159C60-8632-4CA7-A28F-D7DFF213F73B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4596" y="6456612"/>
            <a:ext cx="4302919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333DCB-EB8D-4FD0-B40E-5F01CE36F76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636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4513" y="0"/>
            <a:ext cx="4303712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CBDD23-A7BE-4326-8573-E1EB84C30D24}" type="datetimeFigureOut">
              <a:rPr lang="zh-CN" altLang="en-US" smtClean="0"/>
              <a:pPr/>
              <a:t>2019/9/3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436938" y="849313"/>
            <a:ext cx="3057525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3775" y="3271838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37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4513" y="6456363"/>
            <a:ext cx="4303712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6A6BE-EE48-48C4-81EE-3297608BE24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63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2398.htm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baike.baidu.com/view/277812.htm" TargetMode="External"/><Relationship Id="rId5" Type="http://schemas.openxmlformats.org/officeDocument/2006/relationships/hyperlink" Target="http://baike.baidu.com/view/447336.htm" TargetMode="External"/><Relationship Id="rId4" Type="http://schemas.openxmlformats.org/officeDocument/2006/relationships/hyperlink" Target="http://baike.baidu.com/view/980786.htm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8522" indent="-287893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51573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12202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72831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33460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94089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54718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915347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E5DF34D8-7611-47BE-8F12-152786F2889D}" type="slidenum">
              <a:rPr lang="en-US" sz="1000" b="0">
                <a:latin typeface="Times New Roman" pitchFamily="18" charset="0"/>
              </a:rPr>
              <a:pPr/>
              <a:t>29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世界集成电路发展历史</a:t>
            </a:r>
          </a:p>
          <a:p>
            <a:r>
              <a:rPr lang="en-US" altLang="zh-CN" dirty="0"/>
              <a:t>1947</a:t>
            </a:r>
            <a:r>
              <a:rPr lang="zh-CN" altLang="en-US" dirty="0"/>
              <a:t>年：</a:t>
            </a:r>
            <a:r>
              <a:rPr lang="zh-CN" altLang="en-US" dirty="0">
                <a:hlinkClick r:id="rId3"/>
              </a:rPr>
              <a:t>美国</a:t>
            </a:r>
            <a:r>
              <a:rPr lang="zh-CN" altLang="en-US" dirty="0"/>
              <a:t>贝尔实验室的</a:t>
            </a:r>
            <a:r>
              <a:rPr lang="zh-CN" altLang="en-US" dirty="0">
                <a:hlinkClick r:id="rId4"/>
              </a:rPr>
              <a:t>约翰</a:t>
            </a:r>
            <a:r>
              <a:rPr lang="en-US" altLang="zh-CN" dirty="0">
                <a:hlinkClick r:id="rId4"/>
              </a:rPr>
              <a:t>·</a:t>
            </a:r>
            <a:r>
              <a:rPr lang="zh-CN" altLang="en-US" dirty="0">
                <a:hlinkClick r:id="rId4"/>
              </a:rPr>
              <a:t>巴丁</a:t>
            </a:r>
            <a:r>
              <a:rPr lang="zh-CN" altLang="en-US" dirty="0"/>
              <a:t>、</a:t>
            </a:r>
            <a:r>
              <a:rPr lang="zh-CN" altLang="en-US" dirty="0">
                <a:hlinkClick r:id="rId5"/>
              </a:rPr>
              <a:t>布拉顿</a:t>
            </a:r>
            <a:r>
              <a:rPr lang="zh-CN" altLang="en-US" dirty="0"/>
              <a:t>、</a:t>
            </a:r>
            <a:r>
              <a:rPr lang="zh-CN" altLang="en-US" dirty="0">
                <a:hlinkClick r:id="rId6"/>
              </a:rPr>
              <a:t>肖克莱</a:t>
            </a:r>
            <a:r>
              <a:rPr lang="zh-CN" altLang="en-US" dirty="0"/>
              <a:t>三人发明了晶体管，这是微电子技术发展中第一个里程碑；</a:t>
            </a:r>
          </a:p>
          <a:p>
            <a:r>
              <a:rPr lang="zh-CN" altLang="en-US" dirty="0"/>
              <a:t>集成电路</a:t>
            </a:r>
          </a:p>
          <a:p>
            <a:r>
              <a:rPr lang="en-US" altLang="zh-CN" dirty="0"/>
              <a:t>1950</a:t>
            </a:r>
            <a:r>
              <a:rPr lang="zh-CN" altLang="en-US" dirty="0"/>
              <a:t>年：结型晶体管诞生</a:t>
            </a:r>
          </a:p>
          <a:p>
            <a:r>
              <a:rPr lang="en-US" altLang="zh-CN" dirty="0"/>
              <a:t>1950</a:t>
            </a:r>
            <a:r>
              <a:rPr lang="zh-CN" altLang="en-US" dirty="0"/>
              <a:t>年： </a:t>
            </a:r>
            <a:r>
              <a:rPr lang="en-US" altLang="zh-CN" dirty="0"/>
              <a:t>R </a:t>
            </a:r>
            <a:r>
              <a:rPr lang="en-US" altLang="zh-CN" dirty="0" err="1"/>
              <a:t>Ohl</a:t>
            </a:r>
            <a:r>
              <a:rPr lang="zh-CN" altLang="en-US" dirty="0"/>
              <a:t>和肖克莱发明了离子注入工艺</a:t>
            </a:r>
          </a:p>
          <a:p>
            <a:r>
              <a:rPr lang="en-US" altLang="zh-CN" dirty="0"/>
              <a:t>1951</a:t>
            </a:r>
            <a:r>
              <a:rPr lang="zh-CN" altLang="en-US" dirty="0"/>
              <a:t>年：场效应晶体管发明</a:t>
            </a:r>
          </a:p>
          <a:p>
            <a:r>
              <a:rPr lang="en-US" altLang="zh-CN" dirty="0"/>
              <a:t>1956</a:t>
            </a:r>
            <a:r>
              <a:rPr lang="zh-CN" altLang="en-US" dirty="0"/>
              <a:t>年：</a:t>
            </a:r>
            <a:r>
              <a:rPr lang="en-US" altLang="zh-CN" dirty="0"/>
              <a:t>C S Fuller</a:t>
            </a:r>
            <a:r>
              <a:rPr lang="zh-CN" altLang="en-US" dirty="0"/>
              <a:t>发明了扩散工艺</a:t>
            </a:r>
          </a:p>
          <a:p>
            <a:r>
              <a:rPr lang="en-US" altLang="zh-CN" dirty="0"/>
              <a:t>1958</a:t>
            </a:r>
            <a:r>
              <a:rPr lang="zh-CN" altLang="en-US" dirty="0"/>
              <a:t>年：仙童公司</a:t>
            </a:r>
            <a:r>
              <a:rPr lang="en-US" altLang="zh-CN" dirty="0"/>
              <a:t>Robert </a:t>
            </a:r>
            <a:r>
              <a:rPr lang="en-US" altLang="zh-CN" dirty="0" err="1"/>
              <a:t>Noyce</a:t>
            </a:r>
            <a:r>
              <a:rPr lang="zh-CN" altLang="en-US" dirty="0"/>
              <a:t>与德仪公司基尔比间隔数月分别发明了集成电路，开创了世界微电子学的历史；</a:t>
            </a:r>
          </a:p>
          <a:p>
            <a:r>
              <a:rPr lang="en-US" altLang="zh-CN" dirty="0"/>
              <a:t>1960</a:t>
            </a:r>
            <a:r>
              <a:rPr lang="zh-CN" altLang="en-US" dirty="0"/>
              <a:t>年：</a:t>
            </a:r>
            <a:r>
              <a:rPr lang="en-US" altLang="zh-CN" dirty="0"/>
              <a:t>H </a:t>
            </a:r>
            <a:r>
              <a:rPr lang="en-US" altLang="zh-CN" dirty="0" err="1"/>
              <a:t>H</a:t>
            </a:r>
            <a:r>
              <a:rPr lang="en-US" altLang="zh-CN" dirty="0"/>
              <a:t> </a:t>
            </a:r>
            <a:r>
              <a:rPr lang="en-US" altLang="zh-CN" dirty="0" err="1"/>
              <a:t>Loor</a:t>
            </a:r>
            <a:r>
              <a:rPr lang="zh-CN" altLang="en-US" dirty="0"/>
              <a:t>和</a:t>
            </a:r>
            <a:r>
              <a:rPr lang="en-US" altLang="zh-CN" dirty="0"/>
              <a:t>E </a:t>
            </a:r>
            <a:r>
              <a:rPr lang="en-US" altLang="zh-CN" dirty="0" err="1"/>
              <a:t>Castellani</a:t>
            </a:r>
            <a:r>
              <a:rPr lang="zh-CN" altLang="en-US" dirty="0"/>
              <a:t>发明了光刻工艺</a:t>
            </a:r>
          </a:p>
          <a:p>
            <a:r>
              <a:rPr lang="en-US" altLang="zh-CN" dirty="0"/>
              <a:t>1962</a:t>
            </a:r>
            <a:r>
              <a:rPr lang="zh-CN" altLang="en-US" dirty="0"/>
              <a:t>年：美国</a:t>
            </a:r>
            <a:r>
              <a:rPr lang="en-US" altLang="zh-CN" dirty="0"/>
              <a:t>RCA</a:t>
            </a:r>
            <a:r>
              <a:rPr lang="zh-CN" altLang="en-US" dirty="0"/>
              <a:t>公司研制出</a:t>
            </a:r>
            <a:r>
              <a:rPr lang="en-US" altLang="zh-CN" dirty="0"/>
              <a:t>MOS</a:t>
            </a:r>
            <a:r>
              <a:rPr lang="zh-CN" altLang="en-US" dirty="0"/>
              <a:t>场效应晶体管</a:t>
            </a:r>
          </a:p>
          <a:p>
            <a:r>
              <a:rPr lang="en-US" altLang="zh-CN" dirty="0"/>
              <a:t>1963</a:t>
            </a:r>
            <a:r>
              <a:rPr lang="zh-CN" altLang="en-US" dirty="0"/>
              <a:t>年：</a:t>
            </a:r>
            <a:r>
              <a:rPr lang="en-US" altLang="zh-CN" dirty="0" err="1"/>
              <a:t>F.M.Wanlass</a:t>
            </a:r>
            <a:r>
              <a:rPr lang="zh-CN" altLang="en-US" dirty="0"/>
              <a:t>和</a:t>
            </a:r>
            <a:r>
              <a:rPr lang="en-US" altLang="zh-CN" dirty="0" err="1"/>
              <a:t>C.T.Sah</a:t>
            </a:r>
            <a:r>
              <a:rPr lang="zh-CN" altLang="en-US" dirty="0"/>
              <a:t>首次提出</a:t>
            </a:r>
            <a:r>
              <a:rPr lang="en-US" altLang="zh-CN" dirty="0"/>
              <a:t>CMOS</a:t>
            </a:r>
            <a:r>
              <a:rPr lang="zh-CN" altLang="en-US" dirty="0"/>
              <a:t>技术，今天，</a:t>
            </a:r>
            <a:r>
              <a:rPr lang="en-US" altLang="zh-CN" dirty="0"/>
              <a:t>95%</a:t>
            </a:r>
            <a:r>
              <a:rPr lang="zh-CN" altLang="en-US" dirty="0"/>
              <a:t>以上的集成电路芯片都是基于</a:t>
            </a:r>
            <a:r>
              <a:rPr lang="en-US" altLang="zh-CN" dirty="0"/>
              <a:t>CMOS</a:t>
            </a:r>
            <a:r>
              <a:rPr lang="zh-CN" altLang="en-US" dirty="0"/>
              <a:t>工艺</a:t>
            </a:r>
          </a:p>
          <a:p>
            <a:r>
              <a:rPr lang="en-US" altLang="zh-CN" dirty="0"/>
              <a:t>1964</a:t>
            </a:r>
            <a:r>
              <a:rPr lang="zh-CN" altLang="en-US" dirty="0"/>
              <a:t>年：</a:t>
            </a:r>
            <a:r>
              <a:rPr lang="en-US" altLang="zh-CN" dirty="0"/>
              <a:t>Intel</a:t>
            </a:r>
            <a:r>
              <a:rPr lang="zh-CN" altLang="en-US" dirty="0"/>
              <a:t>摩尔提出摩尔定律，预测晶体管集成度将会每</a:t>
            </a:r>
            <a:r>
              <a:rPr lang="en-US" altLang="zh-CN" dirty="0"/>
              <a:t>18</a:t>
            </a:r>
            <a:r>
              <a:rPr lang="zh-CN" altLang="en-US" dirty="0"/>
              <a:t>个月增加</a:t>
            </a:r>
            <a:r>
              <a:rPr lang="en-US" altLang="zh-CN" dirty="0"/>
              <a:t>1</a:t>
            </a:r>
            <a:r>
              <a:rPr lang="zh-CN" altLang="en-US" dirty="0"/>
              <a:t>倍</a:t>
            </a:r>
          </a:p>
          <a:p>
            <a:r>
              <a:rPr lang="en-US" altLang="zh-CN" dirty="0"/>
              <a:t>1966</a:t>
            </a:r>
            <a:r>
              <a:rPr lang="zh-CN" altLang="en-US" dirty="0"/>
              <a:t>年：美国</a:t>
            </a:r>
            <a:r>
              <a:rPr lang="en-US" altLang="zh-CN" dirty="0"/>
              <a:t>RCA</a:t>
            </a:r>
            <a:r>
              <a:rPr lang="zh-CN" altLang="en-US" dirty="0"/>
              <a:t>公司研制出</a:t>
            </a:r>
            <a:r>
              <a:rPr lang="en-US" altLang="zh-CN" dirty="0"/>
              <a:t>CMOS</a:t>
            </a:r>
            <a:r>
              <a:rPr lang="zh-CN" altLang="en-US" dirty="0"/>
              <a:t>集成电路，并研制出第一块门阵列（</a:t>
            </a:r>
            <a:r>
              <a:rPr lang="en-US" altLang="zh-CN" dirty="0"/>
              <a:t>50</a:t>
            </a:r>
            <a:r>
              <a:rPr lang="zh-CN" altLang="en-US" dirty="0"/>
              <a:t>门），为现如今的大规模集成电路发展奠定了坚实基础，具有里程碑意义</a:t>
            </a:r>
          </a:p>
          <a:p>
            <a:r>
              <a:rPr lang="en-US" altLang="zh-CN" dirty="0"/>
              <a:t>1967</a:t>
            </a:r>
            <a:r>
              <a:rPr lang="zh-CN" altLang="en-US" dirty="0"/>
              <a:t>年：应用材料公司（</a:t>
            </a:r>
            <a:r>
              <a:rPr lang="en-US" altLang="zh-CN" dirty="0"/>
              <a:t>Applied Materials</a:t>
            </a:r>
            <a:r>
              <a:rPr lang="zh-CN" altLang="en-US" dirty="0"/>
              <a:t>）成立，现已成为全球最大的半导体设备制造公司</a:t>
            </a:r>
          </a:p>
          <a:p>
            <a:r>
              <a:rPr lang="en-US" altLang="zh-CN" dirty="0"/>
              <a:t>1971</a:t>
            </a:r>
            <a:r>
              <a:rPr lang="zh-CN" altLang="en-US" dirty="0"/>
              <a:t>年：</a:t>
            </a:r>
            <a:r>
              <a:rPr lang="en-US" altLang="zh-CN" dirty="0"/>
              <a:t>Intel</a:t>
            </a:r>
            <a:r>
              <a:rPr lang="zh-CN" altLang="en-US" dirty="0"/>
              <a:t>推出</a:t>
            </a:r>
            <a:r>
              <a:rPr lang="en-US" altLang="zh-CN" dirty="0"/>
              <a:t>1kb</a:t>
            </a:r>
            <a:r>
              <a:rPr lang="zh-CN" altLang="en-US" dirty="0"/>
              <a:t>动态随机存储器（</a:t>
            </a:r>
            <a:r>
              <a:rPr lang="en-US" altLang="zh-CN" dirty="0"/>
              <a:t>DRAM</a:t>
            </a:r>
            <a:r>
              <a:rPr lang="zh-CN" altLang="en-US" dirty="0"/>
              <a:t>），标志着大规模集成电路出现</a:t>
            </a:r>
          </a:p>
          <a:p>
            <a:r>
              <a:rPr lang="en-US" altLang="zh-CN" dirty="0"/>
              <a:t>1971</a:t>
            </a:r>
            <a:r>
              <a:rPr lang="zh-CN" altLang="en-US" dirty="0"/>
              <a:t>年：全球第一个微处理器</a:t>
            </a:r>
            <a:r>
              <a:rPr lang="en-US" altLang="zh-CN" dirty="0"/>
              <a:t>4004</a:t>
            </a:r>
            <a:r>
              <a:rPr lang="zh-CN" altLang="en-US" dirty="0"/>
              <a:t>由</a:t>
            </a:r>
            <a:r>
              <a:rPr lang="en-US" altLang="zh-CN" dirty="0"/>
              <a:t>Intel</a:t>
            </a:r>
            <a:r>
              <a:rPr lang="zh-CN" altLang="en-US" dirty="0"/>
              <a:t>公司推出，采用的是</a:t>
            </a:r>
            <a:r>
              <a:rPr lang="en-US" altLang="zh-CN" dirty="0"/>
              <a:t>MOS</a:t>
            </a:r>
            <a:r>
              <a:rPr lang="zh-CN" altLang="en-US" dirty="0"/>
              <a:t>工艺，这是一个里程碑式的发明</a:t>
            </a:r>
          </a:p>
          <a:p>
            <a:r>
              <a:rPr lang="en-US" altLang="zh-CN" dirty="0"/>
              <a:t>1974</a:t>
            </a:r>
            <a:r>
              <a:rPr lang="zh-CN" altLang="en-US" dirty="0"/>
              <a:t>年：</a:t>
            </a:r>
            <a:r>
              <a:rPr lang="en-US" altLang="zh-CN" dirty="0"/>
              <a:t>RCA</a:t>
            </a:r>
            <a:r>
              <a:rPr lang="zh-CN" altLang="en-US" dirty="0"/>
              <a:t>公司推出第一个</a:t>
            </a:r>
            <a:r>
              <a:rPr lang="en-US" altLang="zh-CN" dirty="0"/>
              <a:t>CMOS</a:t>
            </a:r>
            <a:r>
              <a:rPr lang="zh-CN" altLang="en-US" dirty="0"/>
              <a:t>微处理器</a:t>
            </a:r>
            <a:r>
              <a:rPr lang="en-US" altLang="zh-CN" dirty="0"/>
              <a:t>1802</a:t>
            </a:r>
          </a:p>
          <a:p>
            <a:r>
              <a:rPr lang="en-US" altLang="zh-CN" dirty="0"/>
              <a:t>1976</a:t>
            </a:r>
            <a:r>
              <a:rPr lang="zh-CN" altLang="en-US" dirty="0"/>
              <a:t>年：</a:t>
            </a:r>
            <a:r>
              <a:rPr lang="en-US" altLang="zh-CN" dirty="0"/>
              <a:t>16kb DRAM</a:t>
            </a:r>
            <a:r>
              <a:rPr lang="zh-CN" altLang="en-US" dirty="0"/>
              <a:t>和</a:t>
            </a:r>
            <a:r>
              <a:rPr lang="en-US" altLang="zh-CN" dirty="0"/>
              <a:t>4kb SRAM</a:t>
            </a:r>
            <a:r>
              <a:rPr lang="zh-CN" altLang="en-US" dirty="0"/>
              <a:t>问世</a:t>
            </a:r>
          </a:p>
          <a:p>
            <a:r>
              <a:rPr lang="en-US" altLang="zh-CN" dirty="0"/>
              <a:t>1978</a:t>
            </a:r>
            <a:r>
              <a:rPr lang="zh-CN" altLang="en-US" dirty="0"/>
              <a:t>年：</a:t>
            </a:r>
            <a:r>
              <a:rPr lang="en-US" altLang="zh-CN" dirty="0"/>
              <a:t>64kb</a:t>
            </a:r>
            <a:r>
              <a:rPr lang="zh-CN" altLang="en-US" dirty="0"/>
              <a:t>动态随机存储器诞生，不足</a:t>
            </a:r>
            <a:r>
              <a:rPr lang="en-US" altLang="zh-CN" dirty="0"/>
              <a:t>0.5</a:t>
            </a:r>
            <a:r>
              <a:rPr lang="zh-CN" altLang="en-US" dirty="0"/>
              <a:t>平方厘米的硅片上集成了</a:t>
            </a:r>
            <a:r>
              <a:rPr lang="en-US" altLang="zh-CN" dirty="0"/>
              <a:t>14</a:t>
            </a:r>
            <a:r>
              <a:rPr lang="zh-CN" altLang="en-US" dirty="0"/>
              <a:t>万个晶体管，标志着超大规模集成电路（</a:t>
            </a:r>
            <a:r>
              <a:rPr lang="en-US" altLang="zh-CN" dirty="0"/>
              <a:t>VLSI</a:t>
            </a:r>
            <a:r>
              <a:rPr lang="zh-CN" altLang="en-US" dirty="0"/>
              <a:t>）时代的来临</a:t>
            </a:r>
          </a:p>
          <a:p>
            <a:r>
              <a:rPr lang="en-US" altLang="zh-CN" dirty="0"/>
              <a:t>1979</a:t>
            </a:r>
            <a:r>
              <a:rPr lang="zh-CN" altLang="en-US" dirty="0"/>
              <a:t>年：</a:t>
            </a:r>
            <a:r>
              <a:rPr lang="en-US" altLang="zh-CN" dirty="0"/>
              <a:t>Intel</a:t>
            </a:r>
            <a:r>
              <a:rPr lang="zh-CN" altLang="en-US" dirty="0"/>
              <a:t>推出</a:t>
            </a:r>
            <a:r>
              <a:rPr lang="en-US" altLang="zh-CN" dirty="0"/>
              <a:t>5MHz 8088</a:t>
            </a:r>
            <a:r>
              <a:rPr lang="zh-CN" altLang="en-US" dirty="0"/>
              <a:t>微处理器，之后，</a:t>
            </a:r>
            <a:r>
              <a:rPr lang="en-US" altLang="zh-CN" dirty="0"/>
              <a:t>IBM</a:t>
            </a:r>
            <a:r>
              <a:rPr lang="zh-CN" altLang="en-US" dirty="0"/>
              <a:t>基于</a:t>
            </a:r>
            <a:r>
              <a:rPr lang="en-US" altLang="zh-CN" dirty="0"/>
              <a:t>8088</a:t>
            </a:r>
            <a:r>
              <a:rPr lang="zh-CN" altLang="en-US" dirty="0"/>
              <a:t>推出全球第一台</a:t>
            </a:r>
            <a:r>
              <a:rPr lang="en-US" altLang="zh-CN" dirty="0"/>
              <a:t>PC</a:t>
            </a:r>
          </a:p>
          <a:p>
            <a:r>
              <a:rPr lang="en-US" altLang="zh-CN" dirty="0"/>
              <a:t>1981</a:t>
            </a:r>
            <a:r>
              <a:rPr lang="zh-CN" altLang="en-US" dirty="0"/>
              <a:t>年：</a:t>
            </a:r>
            <a:r>
              <a:rPr lang="en-US" altLang="zh-CN" dirty="0"/>
              <a:t>256kb DRAM</a:t>
            </a:r>
            <a:r>
              <a:rPr lang="zh-CN" altLang="en-US" dirty="0"/>
              <a:t>和</a:t>
            </a:r>
            <a:r>
              <a:rPr lang="en-US" altLang="zh-CN" dirty="0"/>
              <a:t>64kb CMOS SRAM</a:t>
            </a:r>
            <a:r>
              <a:rPr lang="zh-CN" altLang="en-US" dirty="0"/>
              <a:t>问世</a:t>
            </a:r>
          </a:p>
          <a:p>
            <a:r>
              <a:rPr lang="en-US" altLang="zh-CN" dirty="0"/>
              <a:t>1984</a:t>
            </a:r>
            <a:r>
              <a:rPr lang="zh-CN" altLang="en-US" dirty="0"/>
              <a:t>年：日本宣布推出</a:t>
            </a:r>
            <a:r>
              <a:rPr lang="en-US" altLang="zh-CN" dirty="0"/>
              <a:t>1Mb DRAM</a:t>
            </a:r>
            <a:r>
              <a:rPr lang="zh-CN" altLang="en-US" dirty="0"/>
              <a:t>和</a:t>
            </a:r>
            <a:r>
              <a:rPr lang="en-US" altLang="zh-CN" dirty="0"/>
              <a:t>256kb SRAM</a:t>
            </a:r>
          </a:p>
          <a:p>
            <a:r>
              <a:rPr lang="en-US" altLang="zh-CN" dirty="0"/>
              <a:t>1985</a:t>
            </a:r>
            <a:r>
              <a:rPr lang="zh-CN" altLang="en-US" dirty="0"/>
              <a:t>年：</a:t>
            </a:r>
            <a:r>
              <a:rPr lang="en-US" altLang="zh-CN" dirty="0"/>
              <a:t>80386</a:t>
            </a:r>
            <a:r>
              <a:rPr lang="zh-CN" altLang="en-US" dirty="0"/>
              <a:t>微处理器问世，</a:t>
            </a:r>
            <a:r>
              <a:rPr lang="en-US" altLang="zh-CN" dirty="0"/>
              <a:t>20MHz</a:t>
            </a:r>
          </a:p>
          <a:p>
            <a:r>
              <a:rPr lang="en-US" altLang="zh-CN" dirty="0"/>
              <a:t>1988</a:t>
            </a:r>
            <a:r>
              <a:rPr lang="zh-CN" altLang="en-US" dirty="0"/>
              <a:t>年：</a:t>
            </a:r>
            <a:r>
              <a:rPr lang="en-US" altLang="zh-CN" dirty="0"/>
              <a:t>16M DRAM</a:t>
            </a:r>
            <a:r>
              <a:rPr lang="zh-CN" altLang="en-US" dirty="0"/>
              <a:t>问世，</a:t>
            </a:r>
            <a:r>
              <a:rPr lang="en-US" altLang="zh-CN" dirty="0"/>
              <a:t>1</a:t>
            </a:r>
            <a:r>
              <a:rPr lang="zh-CN" altLang="en-US" dirty="0"/>
              <a:t>平方厘米大小的硅片上集成有</a:t>
            </a:r>
            <a:r>
              <a:rPr lang="en-US" altLang="zh-CN" dirty="0"/>
              <a:t>3500</a:t>
            </a:r>
            <a:r>
              <a:rPr lang="zh-CN" altLang="en-US" dirty="0"/>
              <a:t>万个晶体管，标志着进入超大规模集成电路（</a:t>
            </a:r>
            <a:r>
              <a:rPr lang="en-US" altLang="zh-CN" dirty="0"/>
              <a:t>VLSI</a:t>
            </a:r>
            <a:r>
              <a:rPr lang="zh-CN" altLang="en-US" dirty="0"/>
              <a:t>）阶段</a:t>
            </a:r>
          </a:p>
          <a:p>
            <a:r>
              <a:rPr lang="en-US" altLang="zh-CN" dirty="0"/>
              <a:t>1989</a:t>
            </a:r>
            <a:r>
              <a:rPr lang="zh-CN" altLang="en-US" dirty="0"/>
              <a:t>年：</a:t>
            </a:r>
            <a:r>
              <a:rPr lang="en-US" altLang="zh-CN" dirty="0"/>
              <a:t>1Mb DRAM</a:t>
            </a:r>
            <a:r>
              <a:rPr lang="zh-CN" altLang="en-US" dirty="0"/>
              <a:t>进入市场</a:t>
            </a:r>
          </a:p>
          <a:p>
            <a:r>
              <a:rPr lang="en-US" altLang="zh-CN" dirty="0"/>
              <a:t>1989</a:t>
            </a:r>
            <a:r>
              <a:rPr lang="zh-CN" altLang="en-US" dirty="0"/>
              <a:t>年：</a:t>
            </a:r>
            <a:r>
              <a:rPr lang="en-US" altLang="zh-CN" dirty="0"/>
              <a:t>486</a:t>
            </a:r>
            <a:r>
              <a:rPr lang="zh-CN" altLang="en-US" dirty="0"/>
              <a:t>微处理器推出，</a:t>
            </a:r>
            <a:r>
              <a:rPr lang="en-US" altLang="zh-CN" dirty="0"/>
              <a:t>25MHz</a:t>
            </a:r>
            <a:r>
              <a:rPr lang="zh-CN" altLang="en-US" dirty="0"/>
              <a:t>，</a:t>
            </a:r>
            <a:r>
              <a:rPr lang="en-US" altLang="zh-CN" dirty="0"/>
              <a:t>1μm</a:t>
            </a:r>
            <a:r>
              <a:rPr lang="zh-CN" altLang="en-US" dirty="0"/>
              <a:t>工艺，后来</a:t>
            </a:r>
            <a:r>
              <a:rPr lang="en-US" altLang="zh-CN" dirty="0"/>
              <a:t>50MHz</a:t>
            </a:r>
            <a:r>
              <a:rPr lang="zh-CN" altLang="en-US" dirty="0"/>
              <a:t>芯片采用 </a:t>
            </a:r>
            <a:r>
              <a:rPr lang="en-US" altLang="zh-CN" dirty="0"/>
              <a:t>0.8μm</a:t>
            </a:r>
            <a:r>
              <a:rPr lang="zh-CN" altLang="en-US" dirty="0"/>
              <a:t>工艺</a:t>
            </a:r>
          </a:p>
          <a:p>
            <a:r>
              <a:rPr lang="en-US" altLang="zh-CN" dirty="0"/>
              <a:t>1992</a:t>
            </a:r>
            <a:r>
              <a:rPr lang="zh-CN" altLang="en-US" dirty="0"/>
              <a:t>年：</a:t>
            </a:r>
            <a:r>
              <a:rPr lang="en-US" altLang="zh-CN" dirty="0"/>
              <a:t>64M</a:t>
            </a:r>
            <a:r>
              <a:rPr lang="zh-CN" altLang="en-US" dirty="0"/>
              <a:t>位随机存储器问世</a:t>
            </a:r>
          </a:p>
          <a:p>
            <a:r>
              <a:rPr lang="en-US" altLang="zh-CN" dirty="0"/>
              <a:t>1993</a:t>
            </a:r>
            <a:r>
              <a:rPr lang="zh-CN" altLang="en-US" dirty="0"/>
              <a:t>年：</a:t>
            </a:r>
            <a:r>
              <a:rPr lang="en-US" altLang="zh-CN" dirty="0"/>
              <a:t>66MHz</a:t>
            </a:r>
            <a:r>
              <a:rPr lang="zh-CN" altLang="en-US" dirty="0"/>
              <a:t>奔腾处理器推出，采用</a:t>
            </a:r>
            <a:r>
              <a:rPr lang="en-US" altLang="zh-CN" dirty="0"/>
              <a:t>0.6μm</a:t>
            </a:r>
            <a:r>
              <a:rPr lang="zh-CN" altLang="en-US" dirty="0"/>
              <a:t>工艺</a:t>
            </a:r>
          </a:p>
          <a:p>
            <a:r>
              <a:rPr lang="en-US" altLang="zh-CN" dirty="0"/>
              <a:t>1995</a:t>
            </a:r>
            <a:r>
              <a:rPr lang="zh-CN" altLang="en-US" dirty="0"/>
              <a:t>年：</a:t>
            </a:r>
            <a:r>
              <a:rPr lang="en-US" altLang="zh-CN" dirty="0"/>
              <a:t>Pentium Pro, 133MHz</a:t>
            </a:r>
            <a:r>
              <a:rPr lang="zh-CN" altLang="en-US" dirty="0"/>
              <a:t>，采用</a:t>
            </a:r>
            <a:r>
              <a:rPr lang="en-US" altLang="zh-CN" dirty="0"/>
              <a:t>0.6-0.35μm</a:t>
            </a:r>
            <a:r>
              <a:rPr lang="zh-CN" altLang="en-US" dirty="0"/>
              <a:t>工艺；集成电路</a:t>
            </a:r>
          </a:p>
          <a:p>
            <a:r>
              <a:rPr lang="en-US" altLang="zh-CN" dirty="0"/>
              <a:t>1997</a:t>
            </a:r>
            <a:r>
              <a:rPr lang="zh-CN" altLang="en-US" dirty="0"/>
              <a:t>年：</a:t>
            </a:r>
            <a:r>
              <a:rPr lang="en-US" altLang="zh-CN" dirty="0"/>
              <a:t>300MHz</a:t>
            </a:r>
            <a:r>
              <a:rPr lang="zh-CN" altLang="en-US" dirty="0"/>
              <a:t>奔腾</a:t>
            </a:r>
            <a:r>
              <a:rPr lang="en-US" altLang="zh-CN" dirty="0"/>
              <a:t>Ⅱ</a:t>
            </a:r>
            <a:r>
              <a:rPr lang="zh-CN" altLang="en-US" dirty="0"/>
              <a:t>问世，采用</a:t>
            </a:r>
            <a:r>
              <a:rPr lang="en-US" altLang="zh-CN" dirty="0"/>
              <a:t>0.25μm</a:t>
            </a:r>
            <a:r>
              <a:rPr lang="zh-CN" altLang="en-US" dirty="0"/>
              <a:t>工艺</a:t>
            </a:r>
          </a:p>
          <a:p>
            <a:r>
              <a:rPr lang="en-US" altLang="zh-CN" dirty="0"/>
              <a:t>1999</a:t>
            </a:r>
            <a:r>
              <a:rPr lang="zh-CN" altLang="en-US" dirty="0"/>
              <a:t>年：奔腾</a:t>
            </a:r>
            <a:r>
              <a:rPr lang="en-US" altLang="zh-CN" dirty="0"/>
              <a:t>Ⅲ</a:t>
            </a:r>
            <a:r>
              <a:rPr lang="zh-CN" altLang="en-US" dirty="0"/>
              <a:t>问世，</a:t>
            </a:r>
            <a:r>
              <a:rPr lang="en-US" altLang="zh-CN" dirty="0"/>
              <a:t>450MHz</a:t>
            </a:r>
            <a:r>
              <a:rPr lang="zh-CN" altLang="en-US" dirty="0"/>
              <a:t>，采用</a:t>
            </a:r>
            <a:r>
              <a:rPr lang="en-US" altLang="zh-CN" dirty="0"/>
              <a:t>0.25μm</a:t>
            </a:r>
            <a:r>
              <a:rPr lang="zh-CN" altLang="en-US" dirty="0"/>
              <a:t>工艺，后采用</a:t>
            </a:r>
            <a:r>
              <a:rPr lang="en-US" altLang="zh-CN" dirty="0"/>
              <a:t>0.18μm</a:t>
            </a:r>
            <a:r>
              <a:rPr lang="zh-CN" altLang="en-US" dirty="0"/>
              <a:t>工艺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年：</a:t>
            </a:r>
            <a:r>
              <a:rPr lang="en-US" altLang="zh-CN" dirty="0"/>
              <a:t>1Gb RAM</a:t>
            </a:r>
            <a:r>
              <a:rPr lang="zh-CN" altLang="en-US" dirty="0"/>
              <a:t>投放市场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年：奔腾</a:t>
            </a:r>
            <a:r>
              <a:rPr lang="en-US" altLang="zh-CN" dirty="0"/>
              <a:t>4</a:t>
            </a:r>
            <a:r>
              <a:rPr lang="zh-CN" altLang="en-US" dirty="0"/>
              <a:t>问世，</a:t>
            </a:r>
            <a:r>
              <a:rPr lang="en-US" altLang="zh-CN" dirty="0"/>
              <a:t>1.5GHz</a:t>
            </a:r>
            <a:r>
              <a:rPr lang="zh-CN" altLang="en-US" dirty="0"/>
              <a:t>，采用</a:t>
            </a:r>
            <a:r>
              <a:rPr lang="en-US" altLang="zh-CN" dirty="0"/>
              <a:t>0.18μm</a:t>
            </a:r>
            <a:r>
              <a:rPr lang="zh-CN" altLang="en-US" dirty="0"/>
              <a:t>工艺</a:t>
            </a:r>
          </a:p>
          <a:p>
            <a:r>
              <a:rPr lang="en-US" altLang="zh-CN" dirty="0"/>
              <a:t>2001</a:t>
            </a:r>
            <a:r>
              <a:rPr lang="zh-CN" altLang="en-US" dirty="0"/>
              <a:t>年：</a:t>
            </a:r>
            <a:r>
              <a:rPr lang="en-US" altLang="zh-CN" dirty="0"/>
              <a:t>Intel</a:t>
            </a:r>
            <a:r>
              <a:rPr lang="zh-CN" altLang="en-US" dirty="0"/>
              <a:t>宣布</a:t>
            </a:r>
            <a:r>
              <a:rPr lang="en-US" altLang="zh-CN" dirty="0"/>
              <a:t>2001</a:t>
            </a:r>
            <a:r>
              <a:rPr lang="zh-CN" altLang="en-US" dirty="0"/>
              <a:t>年下半年采用</a:t>
            </a:r>
            <a:r>
              <a:rPr lang="en-US" altLang="zh-CN" dirty="0"/>
              <a:t>0.13μm</a:t>
            </a:r>
            <a:r>
              <a:rPr lang="zh-CN" altLang="en-US" dirty="0"/>
              <a:t>工艺。</a:t>
            </a:r>
          </a:p>
          <a:p>
            <a:r>
              <a:rPr lang="en-US" altLang="zh-CN" dirty="0"/>
              <a:t>2003</a:t>
            </a:r>
            <a:r>
              <a:rPr lang="zh-CN" altLang="en-US" dirty="0"/>
              <a:t>年：奔腾</a:t>
            </a:r>
            <a:r>
              <a:rPr lang="en-US" altLang="zh-CN" dirty="0"/>
              <a:t>4 E</a:t>
            </a:r>
            <a:r>
              <a:rPr lang="zh-CN" altLang="en-US" dirty="0"/>
              <a:t>系列推出，采用</a:t>
            </a:r>
            <a:r>
              <a:rPr lang="en-US" altLang="zh-CN" dirty="0"/>
              <a:t>90nm</a:t>
            </a:r>
            <a:r>
              <a:rPr lang="zh-CN" altLang="en-US" dirty="0"/>
              <a:t>工艺。</a:t>
            </a:r>
          </a:p>
          <a:p>
            <a:r>
              <a:rPr lang="en-US" altLang="zh-CN" dirty="0"/>
              <a:t>2005</a:t>
            </a:r>
            <a:r>
              <a:rPr lang="zh-CN" altLang="en-US" dirty="0"/>
              <a:t>年：</a:t>
            </a:r>
            <a:r>
              <a:rPr lang="en-US" altLang="zh-CN" dirty="0"/>
              <a:t>intel </a:t>
            </a:r>
            <a:r>
              <a:rPr lang="zh-CN" altLang="en-US" dirty="0"/>
              <a:t>酷睿</a:t>
            </a:r>
            <a:r>
              <a:rPr lang="en-US" altLang="zh-CN" dirty="0"/>
              <a:t>2</a:t>
            </a:r>
            <a:r>
              <a:rPr lang="zh-CN" altLang="en-US" dirty="0"/>
              <a:t>系列上市，采用</a:t>
            </a:r>
            <a:r>
              <a:rPr lang="en-US" altLang="zh-CN" dirty="0"/>
              <a:t>65nm</a:t>
            </a:r>
            <a:r>
              <a:rPr lang="zh-CN" altLang="en-US" dirty="0"/>
              <a:t>工艺。</a:t>
            </a:r>
          </a:p>
          <a:p>
            <a:r>
              <a:rPr lang="en-US" altLang="zh-CN" dirty="0"/>
              <a:t>2007</a:t>
            </a:r>
            <a:r>
              <a:rPr lang="zh-CN" altLang="en-US" dirty="0"/>
              <a:t>年：基于全新</a:t>
            </a:r>
            <a:r>
              <a:rPr lang="en-US" altLang="zh-CN" dirty="0"/>
              <a:t>45</a:t>
            </a:r>
            <a:r>
              <a:rPr lang="zh-CN" altLang="en-US" dirty="0"/>
              <a:t>纳米</a:t>
            </a:r>
            <a:r>
              <a:rPr lang="en-US" altLang="zh-CN" dirty="0"/>
              <a:t>High-K</a:t>
            </a:r>
            <a:r>
              <a:rPr lang="zh-CN" altLang="en-US" dirty="0"/>
              <a:t>工艺的</a:t>
            </a:r>
            <a:r>
              <a:rPr lang="en-US" altLang="zh-CN" dirty="0"/>
              <a:t>intel</a:t>
            </a:r>
            <a:r>
              <a:rPr lang="zh-CN" altLang="en-US" dirty="0"/>
              <a:t>酷睿</a:t>
            </a:r>
            <a:r>
              <a:rPr lang="en-US" altLang="zh-CN" dirty="0"/>
              <a:t>2 E7/E8/E9</a:t>
            </a:r>
            <a:r>
              <a:rPr lang="zh-CN" altLang="en-US" dirty="0"/>
              <a:t>上市。</a:t>
            </a:r>
          </a:p>
          <a:p>
            <a:r>
              <a:rPr lang="en-US" altLang="zh-CN" dirty="0"/>
              <a:t>2009</a:t>
            </a:r>
            <a:r>
              <a:rPr lang="zh-CN" altLang="en-US" dirty="0"/>
              <a:t>年：</a:t>
            </a:r>
            <a:r>
              <a:rPr lang="en-US" altLang="zh-CN" dirty="0"/>
              <a:t>intel</a:t>
            </a:r>
            <a:r>
              <a:rPr lang="zh-CN" altLang="en-US" dirty="0"/>
              <a:t>酷睿</a:t>
            </a:r>
            <a:r>
              <a:rPr lang="en-US" altLang="zh-CN" dirty="0" err="1"/>
              <a:t>i</a:t>
            </a:r>
            <a:r>
              <a:rPr lang="zh-CN" altLang="en-US" dirty="0"/>
              <a:t>系列全新推出，创纪录采用了领先的</a:t>
            </a:r>
            <a:r>
              <a:rPr lang="en-US" altLang="zh-CN" dirty="0"/>
              <a:t>32</a:t>
            </a:r>
            <a:r>
              <a:rPr lang="zh-CN" altLang="en-US" dirty="0"/>
              <a:t>纳米工艺，并且下一代</a:t>
            </a:r>
            <a:r>
              <a:rPr lang="en-US" altLang="zh-CN" dirty="0"/>
              <a:t>22</a:t>
            </a:r>
            <a:r>
              <a:rPr lang="zh-CN" altLang="en-US" dirty="0"/>
              <a:t>纳米工艺正在研发。</a:t>
            </a:r>
          </a:p>
          <a:p>
            <a:r>
              <a:rPr lang="en-US" dirty="0" smtClean="0">
                <a:latin typeface="Times New Roman" pitchFamily="18" charset="0"/>
                <a:ea typeface="ＭＳ Ｐゴシック" pitchFamily="34" charset="-128"/>
              </a:rPr>
              <a:t>2015</a:t>
            </a:r>
            <a:r>
              <a:rPr lang="zh-CN" altLang="en-US" dirty="0" smtClean="0">
                <a:latin typeface="Times New Roman" pitchFamily="18" charset="0"/>
                <a:ea typeface="ＭＳ Ｐゴシック" pitchFamily="34" charset="-128"/>
              </a:rPr>
              <a:t>年：</a:t>
            </a:r>
            <a:r>
              <a:rPr lang="en-US" altLang="zh-CN" dirty="0" smtClean="0">
                <a:latin typeface="Times New Roman" pitchFamily="18" charset="0"/>
                <a:ea typeface="ＭＳ Ｐゴシック" pitchFamily="34" charset="-128"/>
              </a:rPr>
              <a:t>14nm</a:t>
            </a:r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17833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8522" indent="-287893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51573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12202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72831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33460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94089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54718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915347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E5DF34D8-7611-47BE-8F12-152786F2889D}" type="slidenum">
              <a:rPr lang="en-US" sz="1000" b="0">
                <a:latin typeface="Times New Roman" pitchFamily="18" charset="0"/>
              </a:rPr>
              <a:pPr/>
              <a:t>33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44243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8522" indent="-287893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51573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12202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72831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33460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94089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54718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915347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E5DF34D8-7611-47BE-8F12-152786F2889D}" type="slidenum">
              <a:rPr lang="en-US" sz="1000" b="0">
                <a:latin typeface="Times New Roman" pitchFamily="18" charset="0"/>
              </a:rPr>
              <a:pPr/>
              <a:t>34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08144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8522" indent="-287893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51573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12202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72831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33460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94089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54718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915347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977F408-DD6A-43FC-9308-BF0CE0F0F640}" type="slidenum">
              <a:rPr lang="en-US" sz="1000" b="0">
                <a:latin typeface="Times New Roman" pitchFamily="18" charset="0"/>
              </a:rPr>
              <a:pPr/>
              <a:t>40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27335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8522" indent="-287893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51573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12202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72831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33460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94089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54718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915347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977F408-DD6A-43FC-9308-BF0CE0F0F640}" type="slidenum">
              <a:rPr lang="en-US" sz="1000" b="0">
                <a:latin typeface="Times New Roman" pitchFamily="18" charset="0"/>
              </a:rPr>
              <a:pPr/>
              <a:t>41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242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8522" indent="-287893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51573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12202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72831" indent="-230315" defTabSz="922858"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33460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94089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54718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915347" indent="-230315" algn="r" defTabSz="922858" eaLnBrk="0" fontAlgn="base" hangingPunct="0">
              <a:spcBef>
                <a:spcPct val="5000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fld id="{5977F408-DD6A-43FC-9308-BF0CE0F0F640}" type="slidenum">
              <a:rPr lang="en-US" sz="1000" b="0">
                <a:latin typeface="Times New Roman" pitchFamily="18" charset="0"/>
              </a:rPr>
              <a:pPr/>
              <a:t>42</a:t>
            </a:fld>
            <a:endParaRPr lang="en-US" sz="1000" b="0">
              <a:latin typeface="Times New Roman" pitchFamily="18" charset="0"/>
            </a:endParaRPr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 smtClean="0"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834346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6" name="Group 65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67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8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1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6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8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00238" y="1122363"/>
            <a:ext cx="6593681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00238" y="3602038"/>
            <a:ext cx="6593681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801052" y="5410202"/>
            <a:ext cx="2057400" cy="365125"/>
          </a:xfrm>
        </p:spPr>
        <p:txBody>
          <a:bodyPr/>
          <a:lstStyle/>
          <a:p>
            <a:fld id="{8092F07F-36FF-487B-95E3-BF77E2DBD8A0}" type="datetime1">
              <a:rPr lang="en-US" altLang="zh-CN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00237" y="5410202"/>
            <a:ext cx="3843665" cy="365125"/>
          </a:xfrm>
        </p:spPr>
        <p:txBody>
          <a:bodyPr/>
          <a:lstStyle/>
          <a:p>
            <a:r>
              <a:rPr lang="zh-CN" altLang="en-US" smtClean="0"/>
              <a:t>核心课程教学团队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15603" y="5410200"/>
            <a:ext cx="57831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6815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8" name="Content Placeholder 2"/>
          <p:cNvSpPr>
            <a:spLocks noGrp="1"/>
          </p:cNvSpPr>
          <p:nvPr>
            <p:ph idx="1"/>
          </p:nvPr>
        </p:nvSpPr>
        <p:spPr>
          <a:xfrm>
            <a:off x="856060" y="2249487"/>
            <a:ext cx="7429499" cy="3541714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9" name="Date Placeholder 3"/>
          <p:cNvSpPr>
            <a:spLocks noGrp="1"/>
          </p:cNvSpPr>
          <p:nvPr>
            <p:ph type="dt" sz="half" idx="10"/>
          </p:nvPr>
        </p:nvSpPr>
        <p:spPr>
          <a:xfrm>
            <a:off x="5592691" y="5939717"/>
            <a:ext cx="2057400" cy="365125"/>
          </a:xfrm>
        </p:spPr>
        <p:txBody>
          <a:bodyPr/>
          <a:lstStyle/>
          <a:p>
            <a:fld id="{C664214A-EED9-4447-986E-03607D4B391D}" type="datetime1">
              <a:rPr lang="en-US" altLang="zh-CN" smtClean="0"/>
              <a:pPr/>
              <a:t>9/3/2019</a:t>
            </a:fld>
            <a:endParaRPr lang="en-US" dirty="0"/>
          </a:p>
        </p:txBody>
      </p:sp>
      <p:sp>
        <p:nvSpPr>
          <p:cNvPr id="50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56059" y="5939716"/>
            <a:ext cx="4679482" cy="365125"/>
          </a:xfrm>
        </p:spPr>
        <p:txBody>
          <a:bodyPr/>
          <a:lstStyle/>
          <a:p>
            <a:r>
              <a:rPr lang="zh-CN" altLang="en-US" dirty="0" smtClean="0"/>
              <a:t>核心课程教学团队</a:t>
            </a:r>
            <a:endParaRPr lang="en-US" dirty="0"/>
          </a:p>
        </p:txBody>
      </p:sp>
      <p:sp>
        <p:nvSpPr>
          <p:cNvPr id="5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07241" y="5939715"/>
            <a:ext cx="578317" cy="365125"/>
          </a:xfrm>
        </p:spPr>
        <p:txBody>
          <a:bodyPr/>
          <a:lstStyle>
            <a:lvl1pPr>
              <a:defRPr sz="16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2785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592691" y="5939717"/>
            <a:ext cx="2057400" cy="365125"/>
          </a:xfrm>
        </p:spPr>
        <p:txBody>
          <a:bodyPr/>
          <a:lstStyle/>
          <a:p>
            <a:fld id="{5C6CAA12-C83A-4894-89D2-A41E83F0886B}" type="datetime1">
              <a:rPr lang="en-US" altLang="zh-CN" smtClean="0"/>
              <a:pPr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56059" y="5939716"/>
            <a:ext cx="4679482" cy="365125"/>
          </a:xfrm>
        </p:spPr>
        <p:txBody>
          <a:bodyPr/>
          <a:lstStyle/>
          <a:p>
            <a:r>
              <a:rPr lang="zh-CN" altLang="en-US" smtClean="0"/>
              <a:t>核心课程教学团队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707241" y="5939715"/>
            <a:ext cx="578317" cy="365125"/>
          </a:xfrm>
        </p:spPr>
        <p:txBody>
          <a:bodyPr/>
          <a:lstStyle>
            <a:lvl1pPr>
              <a:defRPr sz="16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9371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5592691" y="5939717"/>
            <a:ext cx="2057400" cy="365125"/>
          </a:xfrm>
        </p:spPr>
        <p:txBody>
          <a:bodyPr/>
          <a:lstStyle/>
          <a:p>
            <a:fld id="{687F8A60-8885-4604-A547-AA639AFBBCE9}" type="datetime1">
              <a:rPr lang="en-US" altLang="zh-CN" smtClean="0"/>
              <a:pPr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56059" y="5939716"/>
            <a:ext cx="4679482" cy="365125"/>
          </a:xfrm>
        </p:spPr>
        <p:txBody>
          <a:bodyPr/>
          <a:lstStyle/>
          <a:p>
            <a:r>
              <a:rPr lang="zh-CN" altLang="en-US" smtClean="0"/>
              <a:t>核心课程教学团队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707241" y="5939715"/>
            <a:ext cx="578317" cy="365125"/>
          </a:xfrm>
        </p:spPr>
        <p:txBody>
          <a:bodyPr/>
          <a:lstStyle>
            <a:lvl1pPr>
              <a:defRPr sz="1600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1554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549275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955800"/>
            <a:ext cx="4038600" cy="39211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55800"/>
            <a:ext cx="4038600" cy="3921125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9285AF2-F4AA-4D37-8DF3-FAA43D7EA493}" type="datetime1">
              <a:rPr lang="en-US" altLang="zh-CN" smtClean="0"/>
              <a:pPr/>
              <a:t>9/3/2019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核心课程教学团队</a:t>
            </a:r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43C90C84-78A9-49F0-BED1-C7BF194E15C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27283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7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9144002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9041774" cy="6858001"/>
            <a:chOff x="-14288" y="0"/>
            <a:chExt cx="9041774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8352798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6060" y="2249487"/>
            <a:ext cx="74294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2691" y="591714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89518-5114-4166-BF6A-0A184F5F8DE0}" type="datetime1">
              <a:rPr lang="en-US" altLang="zh-CN" smtClean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56059" y="5917140"/>
            <a:ext cx="46794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smtClean="0"/>
              <a:t>核心课程教学团队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07241" y="5917139"/>
            <a:ext cx="5783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80486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5" r:id="rId3"/>
    <p:sldLayoutId id="2147483766" r:id="rId4"/>
    <p:sldLayoutId id="2147483767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upload.wikimedia.org/wikipedia/commons/0/06/Moore_Law_diagram_(2004).png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microsoft.com/office/2007/relationships/hdphoto" Target="../media/hdphoto1.wdp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image" Target="../media/image26.pn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jpe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dl.altera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914" y="2256625"/>
            <a:ext cx="1133426" cy="1131901"/>
          </a:xfrm>
          <a:prstGeom prst="rect">
            <a:avLst/>
          </a:prstGeom>
        </p:spPr>
      </p:pic>
      <p:sp>
        <p:nvSpPr>
          <p:cNvPr id="7" name="圆角矩形 4"/>
          <p:cNvSpPr txBox="1"/>
          <p:nvPr/>
        </p:nvSpPr>
        <p:spPr>
          <a:xfrm>
            <a:off x="3629202" y="1752710"/>
            <a:ext cx="5320642" cy="2601212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79070" tIns="179070" rIns="179070" bIns="179070" numCol="1" spcCol="1270" anchor="ctr" anchorCtr="0">
            <a:noAutofit/>
          </a:bodyPr>
          <a:lstStyle/>
          <a:p>
            <a:pPr lvl="0" algn="l" defTabSz="2089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4700" kern="12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7525" y="1485158"/>
            <a:ext cx="6812929" cy="1344104"/>
          </a:xfrm>
        </p:spPr>
        <p:txBody>
          <a:bodyPr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800"/>
              </a:spcBef>
            </a:pPr>
            <a:r>
              <a:rPr lang="zh-CN" altLang="en-US" sz="5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数字系统基础</a:t>
            </a:r>
            <a:endParaRPr lang="zh-CN" altLang="en-US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99492" y="3048011"/>
            <a:ext cx="39998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/>
              <a:t>第一章 数字系统概述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632285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6399" y="316523"/>
            <a:ext cx="7429499" cy="5219701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smtClean="0"/>
              <a:t>     </a:t>
            </a:r>
            <a:r>
              <a:rPr lang="zh-CN" altLang="zh-CN" dirty="0" smtClean="0"/>
              <a:t>以</a:t>
            </a:r>
            <a:r>
              <a:rPr lang="zh-CN" altLang="zh-CN" dirty="0"/>
              <a:t>安装</a:t>
            </a:r>
            <a:r>
              <a:rPr lang="en-US" altLang="zh-CN" dirty="0" err="1"/>
              <a:t>Quartus</a:t>
            </a:r>
            <a:r>
              <a:rPr lang="en-US" altLang="zh-CN" dirty="0"/>
              <a:t> II 13.1</a:t>
            </a:r>
            <a:r>
              <a:rPr lang="zh-CN" altLang="zh-CN" dirty="0"/>
              <a:t>版本为例，应当下载的文件至少应当包括下图中打勾的文件。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6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72" y="1505462"/>
            <a:ext cx="7008399" cy="459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9614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内容占位符 2"/>
          <p:cNvSpPr>
            <a:spLocks noGrp="1" noChangeArrowheads="1"/>
          </p:cNvSpPr>
          <p:nvPr>
            <p:ph idx="1"/>
          </p:nvPr>
        </p:nvSpPr>
        <p:spPr>
          <a:xfrm>
            <a:off x="1521069" y="241300"/>
            <a:ext cx="6638193" cy="6375400"/>
          </a:xfrm>
        </p:spPr>
        <p:txBody>
          <a:bodyPr>
            <a:normAutofit/>
          </a:bodyPr>
          <a:lstStyle/>
          <a:p>
            <a:pPr marL="0" indent="0">
              <a:buFontTx/>
              <a:buNone/>
            </a:pPr>
            <a:r>
              <a:rPr lang="en-US" altLang="zh-CN" sz="2800" dirty="0" err="1" smtClean="0"/>
              <a:t>verilog</a:t>
            </a:r>
            <a:r>
              <a:rPr lang="en-US" altLang="zh-CN" sz="2800" dirty="0" smtClean="0"/>
              <a:t> </a:t>
            </a:r>
            <a:r>
              <a:rPr lang="zh-CN" altLang="zh-CN" sz="2800" dirty="0" smtClean="0"/>
              <a:t>功能描述常用以下三个手段来实现：</a:t>
            </a:r>
          </a:p>
          <a:p>
            <a:pPr marL="0" indent="0">
              <a:buFontTx/>
              <a:buNone/>
            </a:pPr>
            <a:r>
              <a:rPr lang="en-US" altLang="zh-CN" sz="2800" dirty="0" smtClean="0"/>
              <a:t>1</a:t>
            </a:r>
            <a:r>
              <a:rPr lang="zh-CN" altLang="en-US" sz="2800" dirty="0" smtClean="0"/>
              <a:t>、连续赋值语句（</a:t>
            </a:r>
            <a:r>
              <a:rPr lang="en-US" altLang="zh-CN" sz="2800" dirty="0" smtClean="0"/>
              <a:t>assign</a:t>
            </a:r>
            <a:r>
              <a:rPr lang="zh-CN" altLang="en-US" sz="2800" dirty="0" smtClean="0"/>
              <a:t>）</a:t>
            </a:r>
          </a:p>
          <a:p>
            <a:pPr marL="0" indent="0">
              <a:buFontTx/>
              <a:buNone/>
            </a:pPr>
            <a:r>
              <a:rPr lang="en-US" altLang="zh-CN" sz="2800" dirty="0" smtClean="0"/>
              <a:t>2</a:t>
            </a:r>
            <a:r>
              <a:rPr lang="zh-CN" altLang="en-US" sz="2800" dirty="0" smtClean="0"/>
              <a:t>、过程（</a:t>
            </a:r>
            <a:r>
              <a:rPr lang="en-US" altLang="zh-CN" sz="2800" dirty="0" smtClean="0"/>
              <a:t>always</a:t>
            </a:r>
            <a:r>
              <a:rPr lang="zh-CN" altLang="en-US" sz="2800" dirty="0" smtClean="0"/>
              <a:t>）：</a:t>
            </a:r>
          </a:p>
          <a:p>
            <a:pPr marL="0" indent="0">
              <a:buFontTx/>
              <a:buNone/>
            </a:pPr>
            <a:r>
              <a:rPr lang="zh-CN" altLang="en-US" sz="2800" dirty="0" smtClean="0"/>
              <a:t>     阻塞赋值（</a:t>
            </a:r>
            <a:r>
              <a:rPr lang="en-US" altLang="zh-CN" sz="2800" dirty="0" smtClean="0"/>
              <a:t>=</a:t>
            </a:r>
            <a:r>
              <a:rPr lang="zh-CN" altLang="en-US" sz="2800" dirty="0" smtClean="0"/>
              <a:t>）</a:t>
            </a:r>
          </a:p>
          <a:p>
            <a:pPr marL="0" indent="0">
              <a:buFontTx/>
              <a:buNone/>
            </a:pPr>
            <a:r>
              <a:rPr lang="zh-CN" altLang="en-US" sz="2800" dirty="0" smtClean="0"/>
              <a:t>     非阻塞赋值（</a:t>
            </a:r>
            <a:r>
              <a:rPr lang="zh-CN" altLang="en-US" sz="2800" dirty="0" smtClean="0">
                <a:latin typeface="Calibri" panose="020F0502020204030204" pitchFamily="34" charset="0"/>
              </a:rPr>
              <a:t>&lt;</a:t>
            </a:r>
            <a:r>
              <a:rPr lang="en-US" altLang="zh-CN" sz="2800" dirty="0" smtClean="0"/>
              <a:t>=</a:t>
            </a:r>
            <a:r>
              <a:rPr lang="zh-CN" altLang="en-US" sz="2800" dirty="0" smtClean="0"/>
              <a:t>）</a:t>
            </a:r>
          </a:p>
          <a:p>
            <a:pPr marL="0" indent="0">
              <a:buFontTx/>
              <a:buNone/>
            </a:pPr>
            <a:r>
              <a:rPr lang="zh-CN" altLang="en-US" sz="2800" dirty="0" smtClean="0"/>
              <a:t>     </a:t>
            </a:r>
            <a:r>
              <a:rPr lang="en-US" altLang="zh-CN" sz="2800" dirty="0" smtClean="0"/>
              <a:t>if</a:t>
            </a:r>
            <a:r>
              <a:rPr lang="zh-CN" altLang="en-US" sz="2800" dirty="0" smtClean="0"/>
              <a:t>语句</a:t>
            </a:r>
            <a:endParaRPr lang="en-US" altLang="zh-CN" sz="2800" dirty="0" smtClean="0"/>
          </a:p>
          <a:p>
            <a:pPr marL="0" indent="0">
              <a:buFontTx/>
              <a:buNone/>
            </a:pPr>
            <a:r>
              <a:rPr lang="en-US" altLang="zh-CN" sz="2800" dirty="0" smtClean="0"/>
              <a:t>     case</a:t>
            </a:r>
            <a:r>
              <a:rPr lang="zh-CN" altLang="en-US" sz="2800" dirty="0" smtClean="0"/>
              <a:t>语句</a:t>
            </a:r>
          </a:p>
          <a:p>
            <a:pPr marL="0" indent="0">
              <a:buFontTx/>
              <a:buNone/>
            </a:pPr>
            <a:r>
              <a:rPr lang="en-US" altLang="zh-CN" sz="2800" dirty="0" smtClean="0"/>
              <a:t>3</a:t>
            </a:r>
            <a:r>
              <a:rPr lang="zh-CN" altLang="en-US" sz="2800" dirty="0" smtClean="0"/>
              <a:t>、元件例化</a:t>
            </a:r>
          </a:p>
        </p:txBody>
      </p:sp>
    </p:spTree>
    <p:extLst>
      <p:ext uri="{BB962C8B-B14F-4D97-AF65-F5344CB8AC3E}">
        <p14:creationId xmlns:p14="http://schemas.microsoft.com/office/powerpoint/2010/main" val="39156381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图片 3" descr="E[H)0AA}U3R)N[SYQ4STA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918" y="405790"/>
            <a:ext cx="6325944" cy="3868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0" name="文本框 4"/>
          <p:cNvSpPr txBox="1">
            <a:spLocks noChangeArrowheads="1"/>
          </p:cNvSpPr>
          <p:nvPr/>
        </p:nvSpPr>
        <p:spPr bwMode="auto">
          <a:xfrm>
            <a:off x="1954702" y="4903177"/>
            <a:ext cx="29527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{ </a:t>
            </a:r>
            <a:r>
              <a:rPr lang="zh-CN" altLang="en-US" dirty="0"/>
              <a:t>，，</a:t>
            </a:r>
            <a:r>
              <a:rPr lang="en-US" altLang="zh-CN" dirty="0"/>
              <a:t>}</a:t>
            </a:r>
            <a:r>
              <a:rPr lang="zh-CN" altLang="en-US" dirty="0"/>
              <a:t>位拼接运算符</a:t>
            </a:r>
          </a:p>
        </p:txBody>
      </p:sp>
    </p:spTree>
    <p:extLst>
      <p:ext uri="{BB962C8B-B14F-4D97-AF65-F5344CB8AC3E}">
        <p14:creationId xmlns:p14="http://schemas.microsoft.com/office/powerpoint/2010/main" val="3565657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图片 3" descr="PL%`LPC~N3ROJG]X{3HD%Q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223" y="319821"/>
            <a:ext cx="7323992" cy="543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1833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7" y="240792"/>
            <a:ext cx="8009792" cy="620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929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1221458" y="228600"/>
            <a:ext cx="7437310" cy="52937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教材及参考书：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Aft>
                <a:spcPts val="1800"/>
              </a:spcAft>
            </a:pP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教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材：自编讲义</a:t>
            </a:r>
          </a:p>
          <a:p>
            <a:pPr>
              <a:spcAft>
                <a:spcPts val="1200"/>
              </a:spcAft>
            </a:pP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参考书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[1] 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《数字电子技术基础》（第六版），阎石主编，高等教育出版社</a:t>
            </a:r>
          </a:p>
          <a:p>
            <a:pPr>
              <a:spcAft>
                <a:spcPts val="120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[2] 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verilog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数字系统设计教程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》（第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版），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夏宇闻</a:t>
            </a:r>
            <a:r>
              <a:rPr lang="zh-CN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主编，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北京航空航天出版社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[3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]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《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Verilog </a:t>
            </a:r>
            <a:r>
              <a:rPr lang="en-US" altLang="zh-CN" sz="2400" dirty="0" err="1" smtClean="0">
                <a:latin typeface="黑体" panose="02010609060101010101" pitchFamily="49" charset="-122"/>
                <a:ea typeface="黑体" panose="02010609060101010101" pitchFamily="49" charset="-122"/>
              </a:rPr>
              <a:t>hdl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FPGA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数字系统设计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，罗杰主编，机械工业出版社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Aft>
                <a:spcPts val="1200"/>
              </a:spcAft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[4]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《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Digital Design: A Systems 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Approach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》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美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William James Dally</a:t>
            </a:r>
            <a:r>
              <a:rPr lang="zh-CN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等著 剑桥大学出版社，</a:t>
            </a: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2012</a:t>
            </a:r>
            <a:endParaRPr lang="zh-CN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429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1"/>
          <p:cNvSpPr txBox="1">
            <a:spLocks/>
          </p:cNvSpPr>
          <p:nvPr/>
        </p:nvSpPr>
        <p:spPr>
          <a:xfrm>
            <a:off x="584200" y="174625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 </a:t>
            </a:r>
            <a:r>
              <a:rPr lang="en-US" altLang="zh-CN" dirty="0" smtClean="0"/>
              <a:t>  Teaching Material </a:t>
            </a:r>
            <a:endParaRPr lang="zh-CN" altLang="en-US" dirty="0" smtClean="0"/>
          </a:p>
        </p:txBody>
      </p:sp>
      <p:pic>
        <p:nvPicPr>
          <p:cNvPr id="25" name="Picture 2" descr="Digital Desig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03" y="1387210"/>
            <a:ext cx="2379662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878" y="1387210"/>
            <a:ext cx="2251075" cy="314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 descr="http://pic.baike.soso.com/p/20091009/bki-20091009190035-148755189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365" y="1387210"/>
            <a:ext cx="2117725" cy="315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71" r="14706"/>
          <a:stretch>
            <a:fillRect/>
          </a:stretch>
        </p:blipFill>
        <p:spPr bwMode="auto">
          <a:xfrm>
            <a:off x="5193190" y="2603235"/>
            <a:ext cx="223837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93" y="3102852"/>
            <a:ext cx="2133600" cy="301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600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矩形 2"/>
          <p:cNvSpPr/>
          <p:nvPr/>
        </p:nvSpPr>
        <p:spPr>
          <a:xfrm>
            <a:off x="660823" y="1779425"/>
            <a:ext cx="794930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 algn="just">
              <a:lnSpc>
                <a:spcPct val="150000"/>
              </a:lnSpc>
            </a:pPr>
            <a:r>
              <a:rPr lang="zh-CN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总评成绩</a:t>
            </a:r>
            <a:r>
              <a:rPr lang="en-US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= </a:t>
            </a:r>
            <a:r>
              <a:rPr lang="zh-CN" altLang="en-US" sz="24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课间实验</a:t>
            </a:r>
            <a:r>
              <a:rPr lang="en-US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+ </a:t>
            </a:r>
            <a:r>
              <a:rPr lang="zh-CN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作业</a:t>
            </a:r>
            <a:r>
              <a:rPr lang="en-US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+ </a:t>
            </a:r>
            <a:r>
              <a:rPr lang="zh-CN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课堂测试</a:t>
            </a:r>
            <a:r>
              <a:rPr lang="en-US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 +</a:t>
            </a:r>
            <a:r>
              <a:rPr lang="zh-CN" altLang="zh-CN" sz="24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期末考试</a:t>
            </a:r>
            <a:endParaRPr lang="en-US" altLang="zh-CN" sz="2000" kern="100" dirty="0" smtClean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课间实验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占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评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成绩的</a:t>
            </a:r>
            <a:r>
              <a:rPr lang="en-US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20%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平时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作业、课堂测试各占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评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成绩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的</a:t>
            </a:r>
            <a:r>
              <a:rPr lang="en-US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10</a:t>
            </a:r>
            <a:r>
              <a:rPr lang="en-US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%</a:t>
            </a:r>
          </a:p>
          <a:p>
            <a:pPr marL="1257300" lvl="2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期</a:t>
            </a:r>
            <a:r>
              <a:rPr lang="zh-CN" altLang="en-US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末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考试</a:t>
            </a:r>
            <a:r>
              <a:rPr lang="zh-CN" altLang="zh-CN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占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总</a:t>
            </a:r>
            <a:r>
              <a:rPr lang="zh-CN" altLang="en-US" sz="2000" kern="100" dirty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评</a:t>
            </a:r>
            <a:r>
              <a:rPr lang="zh-CN" altLang="zh-CN" sz="2000" kern="100" dirty="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成绩的</a:t>
            </a:r>
            <a:r>
              <a:rPr lang="en-US" altLang="zh-CN" sz="2000" kern="10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6</a:t>
            </a:r>
            <a:r>
              <a:rPr lang="en-US" altLang="zh-CN" sz="2000" kern="100" smtClean="0">
                <a:latin typeface="黑体" panose="02010609060101010101" pitchFamily="49" charset="-122"/>
                <a:ea typeface="黑体" panose="02010609060101010101" pitchFamily="49" charset="-122"/>
                <a:cs typeface="黑体" panose="02010609060101010101" pitchFamily="49" charset="-122"/>
              </a:rPr>
              <a:t>0%</a:t>
            </a:r>
            <a:endParaRPr lang="en-US" altLang="zh-CN" sz="2000" kern="100" dirty="0" smtClean="0">
              <a:latin typeface="黑体" panose="02010609060101010101" pitchFamily="49" charset="-122"/>
              <a:ea typeface="黑体" panose="02010609060101010101" pitchFamily="49" charset="-122"/>
              <a:cs typeface="黑体" panose="02010609060101010101" pitchFamily="49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180627" y="811949"/>
            <a:ext cx="7429499" cy="1478570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课程考察方式</a:t>
            </a:r>
            <a:br>
              <a:rPr lang="zh-CN" altLang="en-US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553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29"/>
          <p:cNvSpPr>
            <a:spLocks noChangeArrowheads="1"/>
          </p:cNvSpPr>
          <p:nvPr/>
        </p:nvSpPr>
        <p:spPr bwMode="auto">
          <a:xfrm>
            <a:off x="3267100" y="933610"/>
            <a:ext cx="4025826" cy="45561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2" name="圆角矩形 72"/>
          <p:cNvSpPr>
            <a:spLocks noChangeArrowheads="1"/>
          </p:cNvSpPr>
          <p:nvPr/>
        </p:nvSpPr>
        <p:spPr bwMode="auto">
          <a:xfrm>
            <a:off x="3267598" y="1774884"/>
            <a:ext cx="4025826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6" name="TextBox 24"/>
          <p:cNvSpPr>
            <a:spLocks noChangeArrowheads="1"/>
          </p:cNvSpPr>
          <p:nvPr/>
        </p:nvSpPr>
        <p:spPr bwMode="auto">
          <a:xfrm>
            <a:off x="3833157" y="1766403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数字信号的基本概念</a:t>
            </a:r>
            <a:endParaRPr lang="zh-CN" altLang="en-US" sz="2000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圆角矩形 73"/>
          <p:cNvSpPr>
            <a:spLocks noChangeArrowheads="1"/>
          </p:cNvSpPr>
          <p:nvPr/>
        </p:nvSpPr>
        <p:spPr bwMode="auto">
          <a:xfrm>
            <a:off x="3271145" y="2624797"/>
            <a:ext cx="4025826" cy="45561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41" name="TextBox 24"/>
          <p:cNvSpPr>
            <a:spLocks noChangeArrowheads="1"/>
          </p:cNvSpPr>
          <p:nvPr/>
        </p:nvSpPr>
        <p:spPr bwMode="auto">
          <a:xfrm>
            <a:off x="3824139" y="2613134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数字系统与集成电路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圆角矩形 76"/>
          <p:cNvSpPr>
            <a:spLocks noChangeArrowheads="1"/>
          </p:cNvSpPr>
          <p:nvPr/>
        </p:nvSpPr>
        <p:spPr bwMode="auto">
          <a:xfrm>
            <a:off x="3267595" y="3468798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2" name="组合 51"/>
          <p:cNvGrpSpPr/>
          <p:nvPr/>
        </p:nvGrpSpPr>
        <p:grpSpPr>
          <a:xfrm>
            <a:off x="2481034" y="3435923"/>
            <a:ext cx="574675" cy="547687"/>
            <a:chOff x="2509912" y="4018822"/>
            <a:chExt cx="574675" cy="547687"/>
          </a:xfrm>
        </p:grpSpPr>
        <p:sp>
          <p:nvSpPr>
            <p:cNvPr id="30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0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4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42" name="TextBox 31"/>
          <p:cNvSpPr>
            <a:spLocks noChangeArrowheads="1"/>
          </p:cNvSpPr>
          <p:nvPr/>
        </p:nvSpPr>
        <p:spPr bwMode="auto">
          <a:xfrm>
            <a:off x="3833157" y="3487104"/>
            <a:ext cx="3088699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Verilog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硬件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描述语言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2481034" y="2575214"/>
            <a:ext cx="574675" cy="547687"/>
            <a:chOff x="2509912" y="4018822"/>
            <a:chExt cx="574675" cy="547687"/>
          </a:xfrm>
        </p:grpSpPr>
        <p:sp>
          <p:nvSpPr>
            <p:cNvPr id="23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24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3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4" name="组合 24"/>
          <p:cNvGrpSpPr/>
          <p:nvPr/>
        </p:nvGrpSpPr>
        <p:grpSpPr>
          <a:xfrm>
            <a:off x="2481034" y="1729639"/>
            <a:ext cx="574675" cy="547687"/>
            <a:chOff x="2509912" y="4018822"/>
            <a:chExt cx="574675" cy="547687"/>
          </a:xfrm>
        </p:grpSpPr>
        <p:sp>
          <p:nvSpPr>
            <p:cNvPr id="26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3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2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5" name="组合 43"/>
          <p:cNvGrpSpPr/>
          <p:nvPr/>
        </p:nvGrpSpPr>
        <p:grpSpPr>
          <a:xfrm>
            <a:off x="2473440" y="884064"/>
            <a:ext cx="574675" cy="547687"/>
            <a:chOff x="2509912" y="4018822"/>
            <a:chExt cx="574675" cy="547687"/>
          </a:xfrm>
        </p:grpSpPr>
        <p:sp>
          <p:nvSpPr>
            <p:cNvPr id="45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6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1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27" name="TextBox 24"/>
          <p:cNvSpPr>
            <a:spLocks noChangeArrowheads="1"/>
          </p:cNvSpPr>
          <p:nvPr/>
        </p:nvSpPr>
        <p:spPr bwMode="auto">
          <a:xfrm>
            <a:off x="3826976" y="926349"/>
            <a:ext cx="1395928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课程简介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76"/>
          <p:cNvSpPr>
            <a:spLocks noChangeArrowheads="1"/>
          </p:cNvSpPr>
          <p:nvPr/>
        </p:nvSpPr>
        <p:spPr bwMode="auto">
          <a:xfrm>
            <a:off x="3260001" y="4341096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6" name="组合 28"/>
          <p:cNvGrpSpPr/>
          <p:nvPr/>
        </p:nvGrpSpPr>
        <p:grpSpPr>
          <a:xfrm>
            <a:off x="2473440" y="4308221"/>
            <a:ext cx="574675" cy="547687"/>
            <a:chOff x="2509912" y="4018822"/>
            <a:chExt cx="574675" cy="547687"/>
          </a:xfrm>
        </p:grpSpPr>
        <p:sp>
          <p:nvSpPr>
            <p:cNvPr id="37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8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5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3826059" y="4353814"/>
            <a:ext cx="2627035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数字系统设计方法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圆角矩形 29"/>
          <p:cNvSpPr>
            <a:spLocks noChangeArrowheads="1"/>
          </p:cNvSpPr>
          <p:nvPr/>
        </p:nvSpPr>
        <p:spPr bwMode="auto">
          <a:xfrm>
            <a:off x="3260001" y="933610"/>
            <a:ext cx="4025826" cy="47089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40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19232" y="96190"/>
            <a:ext cx="6448382" cy="147857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数字量和模拟量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数字信号和模拟信号</a:t>
            </a:r>
            <a:r>
              <a:rPr lang="en-US" altLang="zh-CN" sz="2800" dirty="0" smtClean="0"/>
              <a:t/>
            </a:r>
            <a:br>
              <a:rPr lang="en-US" altLang="zh-CN" sz="2800" dirty="0" smtClean="0"/>
            </a:br>
            <a:r>
              <a:rPr lang="zh-CN" altLang="en-US" sz="2800" dirty="0" smtClean="0"/>
              <a:t>数字电路和模拟电路</a:t>
            </a:r>
            <a:endParaRPr lang="zh-CN" altLang="en-US" sz="2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1681" name="Picture 1" descr="D:\用户目录\我的文档\Tencent Files\2710474583\Image\C2C\$`@~TW3~Y~3SO}}LIG2@[)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54904" y="1778529"/>
            <a:ext cx="2800350" cy="2447925"/>
          </a:xfrm>
          <a:prstGeom prst="rect">
            <a:avLst/>
          </a:prstGeom>
          <a:noFill/>
        </p:spPr>
      </p:pic>
      <p:pic>
        <p:nvPicPr>
          <p:cNvPr id="71682" name="Picture 2" descr="D:\用户目录\我的文档\Tencent Files\2710474583\Image\C2C\FIZUEXDP`}DL]UF31GM0R%A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5135" y="1778529"/>
            <a:ext cx="2962275" cy="176212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1219640" y="4430223"/>
            <a:ext cx="66479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zh-CN" dirty="0" smtClean="0"/>
          </a:p>
          <a:p>
            <a:r>
              <a:rPr lang="zh-CN" altLang="en-US" sz="2400" dirty="0" smtClean="0"/>
              <a:t>模电和数电在</a:t>
            </a:r>
            <a:r>
              <a:rPr lang="zh-CN" altLang="zh-CN" sz="2400" dirty="0" smtClean="0"/>
              <a:t>工作信号、研究的对象、分析和</a:t>
            </a:r>
            <a:endParaRPr lang="en-US" altLang="zh-CN" sz="2400" dirty="0" smtClean="0"/>
          </a:p>
          <a:p>
            <a:r>
              <a:rPr lang="zh-CN" altLang="zh-CN" sz="2400" dirty="0" smtClean="0"/>
              <a:t>设计的方法以及所用的数学工具</a:t>
            </a:r>
            <a:r>
              <a:rPr lang="zh-CN" altLang="en-US" sz="2400" dirty="0" smtClean="0"/>
              <a:t>方面均</a:t>
            </a:r>
            <a:r>
              <a:rPr lang="zh-CN" altLang="zh-CN" sz="2400" dirty="0" smtClean="0"/>
              <a:t>不</a:t>
            </a:r>
            <a:r>
              <a:rPr lang="zh-CN" altLang="en-US" sz="2400" dirty="0" smtClean="0"/>
              <a:t>相</a:t>
            </a:r>
            <a:r>
              <a:rPr lang="zh-CN" altLang="zh-CN" sz="2400" dirty="0" smtClean="0"/>
              <a:t>同。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29"/>
          <p:cNvSpPr>
            <a:spLocks noChangeArrowheads="1"/>
          </p:cNvSpPr>
          <p:nvPr/>
        </p:nvSpPr>
        <p:spPr bwMode="auto">
          <a:xfrm>
            <a:off x="3267100" y="933610"/>
            <a:ext cx="4025826" cy="45561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2" name="圆角矩形 72"/>
          <p:cNvSpPr>
            <a:spLocks noChangeArrowheads="1"/>
          </p:cNvSpPr>
          <p:nvPr/>
        </p:nvSpPr>
        <p:spPr bwMode="auto">
          <a:xfrm>
            <a:off x="3267598" y="1774884"/>
            <a:ext cx="4025826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6" name="TextBox 24"/>
          <p:cNvSpPr>
            <a:spLocks noChangeArrowheads="1"/>
          </p:cNvSpPr>
          <p:nvPr/>
        </p:nvSpPr>
        <p:spPr bwMode="auto">
          <a:xfrm>
            <a:off x="3833157" y="1766403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数字信号的基本概念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圆角矩形 73"/>
          <p:cNvSpPr>
            <a:spLocks noChangeArrowheads="1"/>
          </p:cNvSpPr>
          <p:nvPr/>
        </p:nvSpPr>
        <p:spPr bwMode="auto">
          <a:xfrm>
            <a:off x="3271145" y="2624797"/>
            <a:ext cx="4025826" cy="45561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41" name="TextBox 24"/>
          <p:cNvSpPr>
            <a:spLocks noChangeArrowheads="1"/>
          </p:cNvSpPr>
          <p:nvPr/>
        </p:nvSpPr>
        <p:spPr bwMode="auto">
          <a:xfrm>
            <a:off x="3824139" y="2613134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数字系统与集成电路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圆角矩形 76"/>
          <p:cNvSpPr>
            <a:spLocks noChangeArrowheads="1"/>
          </p:cNvSpPr>
          <p:nvPr/>
        </p:nvSpPr>
        <p:spPr bwMode="auto">
          <a:xfrm>
            <a:off x="3267595" y="3468798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481034" y="3435923"/>
            <a:ext cx="574675" cy="547687"/>
            <a:chOff x="2509912" y="4018822"/>
            <a:chExt cx="574675" cy="547687"/>
          </a:xfrm>
        </p:grpSpPr>
        <p:sp>
          <p:nvSpPr>
            <p:cNvPr id="30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0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4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42" name="TextBox 31"/>
          <p:cNvSpPr>
            <a:spLocks noChangeArrowheads="1"/>
          </p:cNvSpPr>
          <p:nvPr/>
        </p:nvSpPr>
        <p:spPr bwMode="auto">
          <a:xfrm>
            <a:off x="3833157" y="3487104"/>
            <a:ext cx="3088699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Verilog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硬件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描述语言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81034" y="2575214"/>
            <a:ext cx="574675" cy="547687"/>
            <a:chOff x="2509912" y="4018822"/>
            <a:chExt cx="574675" cy="547687"/>
          </a:xfrm>
        </p:grpSpPr>
        <p:sp>
          <p:nvSpPr>
            <p:cNvPr id="23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24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3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1034" y="1729639"/>
            <a:ext cx="574675" cy="547687"/>
            <a:chOff x="2509912" y="4018822"/>
            <a:chExt cx="574675" cy="547687"/>
          </a:xfrm>
        </p:grpSpPr>
        <p:sp>
          <p:nvSpPr>
            <p:cNvPr id="26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3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2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473440" y="884064"/>
            <a:ext cx="574675" cy="547687"/>
            <a:chOff x="2509912" y="4018822"/>
            <a:chExt cx="574675" cy="547687"/>
          </a:xfrm>
        </p:grpSpPr>
        <p:sp>
          <p:nvSpPr>
            <p:cNvPr id="45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6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1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27" name="TextBox 24"/>
          <p:cNvSpPr>
            <a:spLocks noChangeArrowheads="1"/>
          </p:cNvSpPr>
          <p:nvPr/>
        </p:nvSpPr>
        <p:spPr bwMode="auto">
          <a:xfrm>
            <a:off x="3826976" y="926349"/>
            <a:ext cx="1395928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课程简介</a:t>
            </a:r>
            <a:endParaRPr lang="zh-CN" altLang="en-US" sz="2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76"/>
          <p:cNvSpPr>
            <a:spLocks noChangeArrowheads="1"/>
          </p:cNvSpPr>
          <p:nvPr/>
        </p:nvSpPr>
        <p:spPr bwMode="auto">
          <a:xfrm>
            <a:off x="3260001" y="4341096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473440" y="4308221"/>
            <a:ext cx="574675" cy="547687"/>
            <a:chOff x="2509912" y="4018822"/>
            <a:chExt cx="574675" cy="547687"/>
          </a:xfrm>
        </p:grpSpPr>
        <p:sp>
          <p:nvSpPr>
            <p:cNvPr id="37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8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5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3826059" y="4353814"/>
            <a:ext cx="2627035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数字系统设计方法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圆角矩形 29"/>
          <p:cNvSpPr>
            <a:spLocks noChangeArrowheads="1"/>
          </p:cNvSpPr>
          <p:nvPr/>
        </p:nvSpPr>
        <p:spPr bwMode="auto">
          <a:xfrm>
            <a:off x="3260001" y="933610"/>
            <a:ext cx="4025826" cy="47089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40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7425" y="1098418"/>
            <a:ext cx="7429499" cy="35175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zh-CN" sz="2800" b="1" dirty="0" smtClean="0"/>
              <a:t>数字系统的优越性：</a:t>
            </a:r>
            <a:endParaRPr lang="en-US" altLang="zh-CN" sz="2800" b="1" dirty="0" smtClean="0"/>
          </a:p>
          <a:p>
            <a:pPr>
              <a:buNone/>
            </a:pPr>
            <a:r>
              <a:rPr lang="en-US" altLang="zh-CN" sz="2800" b="1" dirty="0" smtClean="0"/>
              <a:t>   </a:t>
            </a:r>
            <a:r>
              <a:rPr lang="zh-CN" altLang="zh-CN" sz="2800" b="1" dirty="0" smtClean="0"/>
              <a:t>稳定可靠、精度更高、易于设计、灵活性更高、功能性更强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pPr>
              <a:buNone/>
            </a:pPr>
            <a:r>
              <a:rPr lang="en-US" altLang="zh-CN" b="1" dirty="0" smtClean="0"/>
              <a:t>   </a:t>
            </a:r>
            <a:r>
              <a:rPr lang="zh-CN" altLang="zh-CN" sz="2800" b="1" dirty="0" smtClean="0"/>
              <a:t>在</a:t>
            </a:r>
            <a:r>
              <a:rPr lang="zh-CN" altLang="zh-CN" sz="2800" b="1" dirty="0"/>
              <a:t>现代电子系统中，模拟电路一般被限制在系统的外围接口，主要用于信号的调制和信号的变换。</a:t>
            </a:r>
          </a:p>
          <a:p>
            <a:pPr>
              <a:buNone/>
            </a:pPr>
            <a:endParaRPr lang="en-US" altLang="zh-CN" sz="3300" b="1" dirty="0" smtClean="0"/>
          </a:p>
          <a:p>
            <a:endParaRPr lang="zh-CN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1" name="Picture 1" descr="D:\用户目录\我的文档\Tencent Files\2710474583\Image\C2C\DEHGU9U90LC((RNH}@}EUM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87240" y="1850305"/>
            <a:ext cx="2924175" cy="3524250"/>
          </a:xfrm>
          <a:prstGeom prst="rect">
            <a:avLst/>
          </a:prstGeom>
          <a:noFill/>
        </p:spPr>
      </p:pic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6202" y="3432362"/>
            <a:ext cx="3971925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514458" y="2162289"/>
            <a:ext cx="39709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5V</a:t>
            </a:r>
            <a:r>
              <a:rPr lang="zh-CN" altLang="en-US" sz="2400" dirty="0" smtClean="0"/>
              <a:t>供电的</a:t>
            </a:r>
            <a:r>
              <a:rPr lang="en-US" altLang="zh-CN" sz="2400" dirty="0" smtClean="0"/>
              <a:t>CMOS</a:t>
            </a:r>
            <a:r>
              <a:rPr lang="zh-CN" altLang="en-US" sz="2400" dirty="0" smtClean="0"/>
              <a:t>器件的逻辑</a:t>
            </a:r>
            <a:endParaRPr lang="en-US" altLang="zh-CN" sz="2400" dirty="0" smtClean="0"/>
          </a:p>
          <a:p>
            <a:r>
              <a:rPr lang="zh-CN" altLang="en-US" sz="2400" dirty="0" smtClean="0"/>
              <a:t>电平对应的高低电压范围：</a:t>
            </a:r>
            <a:endParaRPr lang="zh-CN" alt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1398493" y="398032"/>
            <a:ext cx="70679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800" dirty="0" smtClean="0"/>
              <a:t>数字信号用</a:t>
            </a:r>
            <a:r>
              <a:rPr lang="en-US" altLang="zh-CN" sz="2800" dirty="0" smtClean="0"/>
              <a:t>0</a:t>
            </a:r>
            <a:r>
              <a:rPr lang="zh-CN" altLang="zh-CN" sz="2800" dirty="0" smtClean="0"/>
              <a:t>和</a:t>
            </a:r>
            <a:r>
              <a:rPr lang="en-US" altLang="zh-CN" sz="2800" dirty="0" smtClean="0"/>
              <a:t>1</a:t>
            </a:r>
            <a:r>
              <a:rPr lang="zh-CN" altLang="zh-CN" sz="2800" dirty="0" smtClean="0"/>
              <a:t>两个数码来表示</a:t>
            </a:r>
            <a:r>
              <a:rPr lang="zh-CN" altLang="en-US" sz="2800" dirty="0" smtClean="0"/>
              <a:t>，</a:t>
            </a:r>
            <a:endParaRPr lang="zh-CN" altLang="zh-CN" sz="2800" dirty="0" smtClean="0"/>
          </a:p>
          <a:p>
            <a:r>
              <a:rPr lang="en-US" altLang="zh-CN" sz="2800" dirty="0" smtClean="0"/>
              <a:t>0</a:t>
            </a:r>
            <a:r>
              <a:rPr lang="zh-CN" altLang="zh-CN" sz="2800" dirty="0" smtClean="0"/>
              <a:t>和</a:t>
            </a:r>
            <a:r>
              <a:rPr lang="en-US" altLang="zh-CN" sz="2800" dirty="0" smtClean="0"/>
              <a:t>1</a:t>
            </a:r>
            <a:r>
              <a:rPr lang="zh-CN" altLang="zh-CN" sz="2800" dirty="0" smtClean="0"/>
              <a:t>两个数码在电路中用高低电平来</a:t>
            </a:r>
            <a:r>
              <a:rPr lang="zh-CN" altLang="en-US" sz="2800" dirty="0" smtClean="0"/>
              <a:t>表示</a:t>
            </a:r>
            <a:r>
              <a:rPr lang="zh-CN" altLang="zh-CN" sz="2800" dirty="0" smtClean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图片2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9336" y="506643"/>
            <a:ext cx="5702918" cy="5061861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27429" y="532457"/>
            <a:ext cx="6555959" cy="930583"/>
          </a:xfrm>
        </p:spPr>
        <p:txBody>
          <a:bodyPr/>
          <a:lstStyle/>
          <a:p>
            <a:r>
              <a:rPr lang="zh-CN" altLang="en-US" dirty="0" smtClean="0"/>
              <a:t>高低电平的电路实现</a:t>
            </a:r>
            <a:endParaRPr lang="zh-CN" altLang="en-US" dirty="0"/>
          </a:p>
        </p:txBody>
      </p:sp>
      <p:pic>
        <p:nvPicPr>
          <p:cNvPr id="94209" name="Picture 1" descr="D:\用户目录\我的文档\Tencent Files\2710474583\Image\C2C\]O_%FT)2U]@WF{3WSA5INNK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08038" y="1861065"/>
            <a:ext cx="6362700" cy="3619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29"/>
          <p:cNvSpPr>
            <a:spLocks noChangeArrowheads="1"/>
          </p:cNvSpPr>
          <p:nvPr/>
        </p:nvSpPr>
        <p:spPr bwMode="auto">
          <a:xfrm>
            <a:off x="3267100" y="933610"/>
            <a:ext cx="4025826" cy="45561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2" name="圆角矩形 72"/>
          <p:cNvSpPr>
            <a:spLocks noChangeArrowheads="1"/>
          </p:cNvSpPr>
          <p:nvPr/>
        </p:nvSpPr>
        <p:spPr bwMode="auto">
          <a:xfrm>
            <a:off x="3267598" y="1774884"/>
            <a:ext cx="4025826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6" name="TextBox 24"/>
          <p:cNvSpPr>
            <a:spLocks noChangeArrowheads="1"/>
          </p:cNvSpPr>
          <p:nvPr/>
        </p:nvSpPr>
        <p:spPr bwMode="auto">
          <a:xfrm>
            <a:off x="3833157" y="1766403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数字信号的基本概念</a:t>
            </a:r>
            <a:endParaRPr lang="zh-CN" altLang="en-US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圆角矩形 73"/>
          <p:cNvSpPr>
            <a:spLocks noChangeArrowheads="1"/>
          </p:cNvSpPr>
          <p:nvPr/>
        </p:nvSpPr>
        <p:spPr bwMode="auto">
          <a:xfrm>
            <a:off x="3271145" y="2624797"/>
            <a:ext cx="4025826" cy="45561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41" name="TextBox 24"/>
          <p:cNvSpPr>
            <a:spLocks noChangeArrowheads="1"/>
          </p:cNvSpPr>
          <p:nvPr/>
        </p:nvSpPr>
        <p:spPr bwMode="auto">
          <a:xfrm>
            <a:off x="3824139" y="2613134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数字系统与集成电路</a:t>
            </a:r>
            <a:endParaRPr lang="zh-CN" altLang="en-US" sz="2000" dirty="0" smtClean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圆角矩形 76"/>
          <p:cNvSpPr>
            <a:spLocks noChangeArrowheads="1"/>
          </p:cNvSpPr>
          <p:nvPr/>
        </p:nvSpPr>
        <p:spPr bwMode="auto">
          <a:xfrm>
            <a:off x="3267595" y="3468798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2" name="组合 51"/>
          <p:cNvGrpSpPr/>
          <p:nvPr/>
        </p:nvGrpSpPr>
        <p:grpSpPr>
          <a:xfrm>
            <a:off x="2481034" y="3435923"/>
            <a:ext cx="574675" cy="547687"/>
            <a:chOff x="2509912" y="4018822"/>
            <a:chExt cx="574675" cy="547687"/>
          </a:xfrm>
        </p:grpSpPr>
        <p:sp>
          <p:nvSpPr>
            <p:cNvPr id="30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0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4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42" name="TextBox 31"/>
          <p:cNvSpPr>
            <a:spLocks noChangeArrowheads="1"/>
          </p:cNvSpPr>
          <p:nvPr/>
        </p:nvSpPr>
        <p:spPr bwMode="auto">
          <a:xfrm>
            <a:off x="3833157" y="3487104"/>
            <a:ext cx="3088699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Verilog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硬件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描述语言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2481034" y="2575214"/>
            <a:ext cx="574675" cy="547687"/>
            <a:chOff x="2509912" y="4018822"/>
            <a:chExt cx="574675" cy="547687"/>
          </a:xfrm>
        </p:grpSpPr>
        <p:sp>
          <p:nvSpPr>
            <p:cNvPr id="23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24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3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4" name="组合 24"/>
          <p:cNvGrpSpPr/>
          <p:nvPr/>
        </p:nvGrpSpPr>
        <p:grpSpPr>
          <a:xfrm>
            <a:off x="2481034" y="1729639"/>
            <a:ext cx="574675" cy="547687"/>
            <a:chOff x="2509912" y="4018822"/>
            <a:chExt cx="574675" cy="547687"/>
          </a:xfrm>
        </p:grpSpPr>
        <p:sp>
          <p:nvSpPr>
            <p:cNvPr id="26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3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2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5" name="组合 43"/>
          <p:cNvGrpSpPr/>
          <p:nvPr/>
        </p:nvGrpSpPr>
        <p:grpSpPr>
          <a:xfrm>
            <a:off x="2473440" y="884064"/>
            <a:ext cx="574675" cy="547687"/>
            <a:chOff x="2509912" y="4018822"/>
            <a:chExt cx="574675" cy="547687"/>
          </a:xfrm>
        </p:grpSpPr>
        <p:sp>
          <p:nvSpPr>
            <p:cNvPr id="45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6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1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27" name="TextBox 24"/>
          <p:cNvSpPr>
            <a:spLocks noChangeArrowheads="1"/>
          </p:cNvSpPr>
          <p:nvPr/>
        </p:nvSpPr>
        <p:spPr bwMode="auto">
          <a:xfrm>
            <a:off x="3826976" y="926349"/>
            <a:ext cx="1395928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课程简介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76"/>
          <p:cNvSpPr>
            <a:spLocks noChangeArrowheads="1"/>
          </p:cNvSpPr>
          <p:nvPr/>
        </p:nvSpPr>
        <p:spPr bwMode="auto">
          <a:xfrm>
            <a:off x="3260001" y="4341096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6" name="组合 28"/>
          <p:cNvGrpSpPr/>
          <p:nvPr/>
        </p:nvGrpSpPr>
        <p:grpSpPr>
          <a:xfrm>
            <a:off x="2473440" y="4308221"/>
            <a:ext cx="574675" cy="547687"/>
            <a:chOff x="2509912" y="4018822"/>
            <a:chExt cx="574675" cy="547687"/>
          </a:xfrm>
        </p:grpSpPr>
        <p:sp>
          <p:nvSpPr>
            <p:cNvPr id="37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8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5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3826059" y="4353814"/>
            <a:ext cx="2627035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数字系统设计方法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圆角矩形 29"/>
          <p:cNvSpPr>
            <a:spLocks noChangeArrowheads="1"/>
          </p:cNvSpPr>
          <p:nvPr/>
        </p:nvSpPr>
        <p:spPr bwMode="auto">
          <a:xfrm>
            <a:off x="3260001" y="933610"/>
            <a:ext cx="4025826" cy="47089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40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6060" y="618518"/>
            <a:ext cx="7429499" cy="58633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   电子系统所包含的知识点及相互关系</a:t>
            </a:r>
            <a:endParaRPr lang="zh-CN" altLang="en-US" dirty="0"/>
          </a:p>
        </p:txBody>
      </p:sp>
      <p:sp>
        <p:nvSpPr>
          <p:cNvPr id="70658" name="Text Box 2"/>
          <p:cNvSpPr txBox="1">
            <a:spLocks noChangeArrowheads="1"/>
          </p:cNvSpPr>
          <p:nvPr/>
        </p:nvSpPr>
        <p:spPr bwMode="auto">
          <a:xfrm>
            <a:off x="538799" y="1773686"/>
            <a:ext cx="1462107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信号的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提取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0659" name="Text Box 3"/>
          <p:cNvSpPr txBox="1">
            <a:spLocks noChangeArrowheads="1"/>
          </p:cNvSpPr>
          <p:nvPr/>
        </p:nvSpPr>
        <p:spPr bwMode="auto">
          <a:xfrm>
            <a:off x="2908258" y="1672455"/>
            <a:ext cx="1330250" cy="120032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信号的（预）处理</a:t>
            </a:r>
            <a:endParaRPr kumimoji="0" lang="zh-CN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5174017" y="1735938"/>
            <a:ext cx="1237541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信号的加工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0661" name="Text Box 5"/>
          <p:cNvSpPr txBox="1">
            <a:spLocks noChangeArrowheads="1"/>
          </p:cNvSpPr>
          <p:nvPr/>
        </p:nvSpPr>
        <p:spPr bwMode="auto">
          <a:xfrm>
            <a:off x="7388136" y="1735584"/>
            <a:ext cx="1282531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信号的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执行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097740" y="1807285"/>
            <a:ext cx="666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/>
              <a:t>→</a:t>
            </a:r>
            <a:endParaRPr lang="zh-CN" altLang="en-US" sz="3600" dirty="0"/>
          </a:p>
        </p:txBody>
      </p:sp>
      <p:sp>
        <p:nvSpPr>
          <p:cNvPr id="10" name="矩形 9"/>
          <p:cNvSpPr/>
          <p:nvPr/>
        </p:nvSpPr>
        <p:spPr>
          <a:xfrm>
            <a:off x="6542443" y="1830593"/>
            <a:ext cx="666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/>
              <a:t>→</a:t>
            </a:r>
            <a:endParaRPr lang="zh-CN" altLang="en-US" sz="3600" dirty="0"/>
          </a:p>
        </p:txBody>
      </p:sp>
      <p:sp>
        <p:nvSpPr>
          <p:cNvPr id="11" name="矩形 10"/>
          <p:cNvSpPr/>
          <p:nvPr/>
        </p:nvSpPr>
        <p:spPr>
          <a:xfrm>
            <a:off x="4381954" y="1800110"/>
            <a:ext cx="666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/>
              <a:t>→</a:t>
            </a:r>
            <a:endParaRPr lang="zh-CN" altLang="en-US" sz="3600" dirty="0"/>
          </a:p>
        </p:txBody>
      </p:sp>
      <p:sp>
        <p:nvSpPr>
          <p:cNvPr id="12" name="TextBox 11"/>
          <p:cNvSpPr txBox="1"/>
          <p:nvPr/>
        </p:nvSpPr>
        <p:spPr>
          <a:xfrm>
            <a:off x="580914" y="3324119"/>
            <a:ext cx="173156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传感器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接收器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信号发生器</a:t>
            </a:r>
            <a:endParaRPr lang="zh-CN" altLang="en-US" sz="2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915322" y="3291841"/>
            <a:ext cx="14221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放大器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滤波器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阻抗变换</a:t>
            </a:r>
            <a:endParaRPr lang="zh-CN" altLang="en-US" sz="24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131386" y="3302591"/>
            <a:ext cx="142218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采样保持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信号转换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运算电路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比较器</a:t>
            </a:r>
            <a:endParaRPr lang="zh-CN" altLang="en-US" sz="24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7336699" y="3334863"/>
            <a:ext cx="14221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功率放大</a:t>
            </a:r>
            <a:endParaRPr lang="en-US" altLang="zh-CN" sz="2400" b="1" dirty="0" smtClean="0"/>
          </a:p>
          <a:p>
            <a:endParaRPr lang="en-US" altLang="zh-CN" sz="2400" b="1" dirty="0" smtClean="0"/>
          </a:p>
          <a:p>
            <a:r>
              <a:rPr lang="zh-CN" altLang="en-US" sz="2400" b="1" dirty="0" smtClean="0"/>
              <a:t>执行机构</a:t>
            </a:r>
            <a:endParaRPr lang="zh-CN" altLang="en-US" sz="2400" b="1" dirty="0"/>
          </a:p>
        </p:txBody>
      </p:sp>
      <p:sp>
        <p:nvSpPr>
          <p:cNvPr id="16" name="矩形 15"/>
          <p:cNvSpPr/>
          <p:nvPr/>
        </p:nvSpPr>
        <p:spPr>
          <a:xfrm>
            <a:off x="4991548" y="1506071"/>
            <a:ext cx="1645920" cy="4668818"/>
          </a:xfrm>
          <a:prstGeom prst="rect">
            <a:avLst/>
          </a:prstGeom>
          <a:solidFill>
            <a:srgbClr val="00B0F0">
              <a:alpha val="5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420924" y="708686"/>
            <a:ext cx="1462107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信号的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预处理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618667" y="2593061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D/A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转换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6643771" y="4264080"/>
            <a:ext cx="1462107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信号执行机构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385068" y="2566166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A/D</a:t>
            </a: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转换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1" name="Text Box 2"/>
          <p:cNvSpPr txBox="1">
            <a:spLocks noChangeArrowheads="1"/>
          </p:cNvSpPr>
          <p:nvPr/>
        </p:nvSpPr>
        <p:spPr bwMode="auto">
          <a:xfrm>
            <a:off x="4022488" y="2578709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数字系统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744589" y="2538807"/>
            <a:ext cx="666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/>
              <a:t>→</a:t>
            </a:r>
            <a:endParaRPr lang="zh-CN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3135849" y="2501152"/>
            <a:ext cx="666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/>
              <a:t>→</a:t>
            </a:r>
            <a:endParaRPr lang="zh-CN" altLang="en-US" sz="3600" dirty="0"/>
          </a:p>
        </p:txBody>
      </p:sp>
      <p:sp>
        <p:nvSpPr>
          <p:cNvPr id="16" name="矩形 15"/>
          <p:cNvSpPr/>
          <p:nvPr/>
        </p:nvSpPr>
        <p:spPr>
          <a:xfrm>
            <a:off x="7165162" y="329812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 smtClean="0"/>
              <a:t>↓</a:t>
            </a:r>
            <a:endParaRPr lang="zh-CN" altLang="en-US" sz="3600" dirty="0"/>
          </a:p>
        </p:txBody>
      </p:sp>
      <p:sp>
        <p:nvSpPr>
          <p:cNvPr id="18" name="矩形 17"/>
          <p:cNvSpPr/>
          <p:nvPr/>
        </p:nvSpPr>
        <p:spPr>
          <a:xfrm>
            <a:off x="1927978" y="1783091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 smtClean="0"/>
              <a:t>↓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1161826" y="2355925"/>
            <a:ext cx="7089289" cy="935915"/>
          </a:xfrm>
          <a:prstGeom prst="rect">
            <a:avLst/>
          </a:prstGeom>
          <a:solidFill>
            <a:srgbClr val="00B0F0">
              <a:alpha val="4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4291429" y="2839284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模块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4282464" y="4078217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电路单元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4295018" y="540716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电路板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4275295" y="1715102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芯片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2028748" y="544306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计算机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4257363" y="5290249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门电路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98480" y="4612949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 smtClean="0"/>
              <a:t>↓</a:t>
            </a:r>
            <a:endParaRPr lang="zh-CN" altLang="en-US" sz="3600" dirty="0"/>
          </a:p>
        </p:txBody>
      </p:sp>
      <p:sp>
        <p:nvSpPr>
          <p:cNvPr id="13" name="矩形 12"/>
          <p:cNvSpPr/>
          <p:nvPr/>
        </p:nvSpPr>
        <p:spPr>
          <a:xfrm>
            <a:off x="4821786" y="103243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 smtClean="0"/>
              <a:t>↓</a:t>
            </a:r>
            <a:endParaRPr lang="zh-CN" altLang="en-US" sz="3600" dirty="0"/>
          </a:p>
        </p:txBody>
      </p:sp>
      <p:sp>
        <p:nvSpPr>
          <p:cNvPr id="14" name="矩形 13"/>
          <p:cNvSpPr/>
          <p:nvPr/>
        </p:nvSpPr>
        <p:spPr>
          <a:xfrm>
            <a:off x="4802066" y="2228328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 smtClean="0"/>
              <a:t>↓</a:t>
            </a:r>
            <a:endParaRPr lang="zh-CN" altLang="en-US" sz="3600" dirty="0"/>
          </a:p>
        </p:txBody>
      </p:sp>
      <p:sp>
        <p:nvSpPr>
          <p:cNvPr id="15" name="矩形 14"/>
          <p:cNvSpPr/>
          <p:nvPr/>
        </p:nvSpPr>
        <p:spPr>
          <a:xfrm>
            <a:off x="4814617" y="3402703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 smtClean="0"/>
              <a:t>↓</a:t>
            </a:r>
            <a:endParaRPr lang="zh-CN" altLang="en-US" sz="3600" dirty="0"/>
          </a:p>
        </p:txBody>
      </p:sp>
      <p:sp>
        <p:nvSpPr>
          <p:cNvPr id="17" name="矩形 16"/>
          <p:cNvSpPr/>
          <p:nvPr/>
        </p:nvSpPr>
        <p:spPr>
          <a:xfrm>
            <a:off x="3499827" y="479298"/>
            <a:ext cx="666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/>
              <a:t>→</a:t>
            </a:r>
            <a:endParaRPr lang="zh-CN" altLang="en-US" sz="3600" dirty="0"/>
          </a:p>
        </p:txBody>
      </p: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010808" y="5324315"/>
            <a:ext cx="146210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晶体管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11224" y="5247658"/>
            <a:ext cx="7671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/>
              <a:t>←</a:t>
            </a:r>
            <a:endParaRPr lang="zh-CN" altLang="en-US" sz="3600" dirty="0"/>
          </a:p>
        </p:txBody>
      </p:sp>
      <p:sp>
        <p:nvSpPr>
          <p:cNvPr id="19" name="矩形 18"/>
          <p:cNvSpPr/>
          <p:nvPr/>
        </p:nvSpPr>
        <p:spPr>
          <a:xfrm>
            <a:off x="3915784" y="1368601"/>
            <a:ext cx="2280621" cy="4754880"/>
          </a:xfrm>
          <a:prstGeom prst="rect">
            <a:avLst/>
          </a:prstGeom>
          <a:solidFill>
            <a:srgbClr val="00B0F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7585" y="279700"/>
            <a:ext cx="6497620" cy="731520"/>
          </a:xfrm>
        </p:spPr>
        <p:txBody>
          <a:bodyPr>
            <a:normAutofit fontScale="90000"/>
          </a:bodyPr>
          <a:lstStyle/>
          <a:p>
            <a:r>
              <a:rPr lang="zh-CN" altLang="en-US" sz="2800" dirty="0" smtClean="0"/>
              <a:t>      </a:t>
            </a:r>
            <a:r>
              <a:rPr lang="zh-CN" altLang="en-US" sz="3100" b="1" dirty="0" smtClean="0"/>
              <a:t>数字系统（集成电路）的发展历史</a:t>
            </a:r>
            <a:endParaRPr lang="zh-CN" altLang="en-US" sz="31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32113" y="1966995"/>
            <a:ext cx="7642481" cy="3915784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zh-CN" altLang="zh-CN" sz="2800" b="1" dirty="0" smtClean="0"/>
              <a:t>元器件的发展过程：</a:t>
            </a:r>
            <a:endParaRPr lang="zh-CN" altLang="zh-CN" sz="2800" dirty="0" smtClean="0"/>
          </a:p>
          <a:p>
            <a:pPr>
              <a:buNone/>
            </a:pPr>
            <a:r>
              <a:rPr lang="en-US" altLang="zh-CN" sz="2800" b="1" dirty="0" smtClean="0"/>
              <a:t>  1947</a:t>
            </a:r>
            <a:r>
              <a:rPr lang="zh-CN" altLang="zh-CN" sz="2800" b="1" dirty="0" smtClean="0"/>
              <a:t>年，晶体管诞生</a:t>
            </a:r>
            <a:endParaRPr lang="zh-CN" altLang="zh-CN" sz="2800" dirty="0" smtClean="0"/>
          </a:p>
          <a:p>
            <a:pPr>
              <a:buNone/>
            </a:pPr>
            <a:r>
              <a:rPr lang="en-US" altLang="zh-CN" sz="2800" b="1" dirty="0" smtClean="0"/>
              <a:t>  1958</a:t>
            </a:r>
            <a:r>
              <a:rPr lang="zh-CN" altLang="en-US" sz="2800" b="1" dirty="0" smtClean="0"/>
              <a:t>年，出现</a:t>
            </a:r>
            <a:r>
              <a:rPr lang="zh-CN" altLang="zh-CN" sz="2800" b="1" dirty="0" smtClean="0"/>
              <a:t>集成电路</a:t>
            </a:r>
            <a:endParaRPr lang="zh-CN" altLang="zh-CN" sz="2800" dirty="0" smtClean="0"/>
          </a:p>
          <a:p>
            <a:pPr>
              <a:buNone/>
            </a:pPr>
            <a:r>
              <a:rPr lang="en-US" altLang="zh-CN" sz="2800" b="1" dirty="0" smtClean="0"/>
              <a:t>  1969</a:t>
            </a:r>
            <a:r>
              <a:rPr lang="zh-CN" altLang="zh-CN" sz="2800" b="1" dirty="0" smtClean="0"/>
              <a:t>年，大规模集成电路</a:t>
            </a:r>
            <a:endParaRPr lang="zh-CN" altLang="zh-CN" sz="2800" dirty="0" smtClean="0"/>
          </a:p>
          <a:p>
            <a:pPr>
              <a:buNone/>
            </a:pPr>
            <a:r>
              <a:rPr lang="en-US" altLang="zh-CN" sz="2800" b="1" dirty="0" smtClean="0"/>
              <a:t>  1975</a:t>
            </a:r>
            <a:r>
              <a:rPr lang="zh-CN" altLang="zh-CN" sz="2800" b="1" dirty="0" smtClean="0"/>
              <a:t>年，超大规模集成电路</a:t>
            </a:r>
            <a:endParaRPr lang="zh-CN" altLang="zh-CN" sz="2800" dirty="0" smtClean="0"/>
          </a:p>
          <a:p>
            <a:pPr>
              <a:buNone/>
            </a:pPr>
            <a:r>
              <a:rPr lang="en-US" altLang="zh-CN" sz="2800" b="1" dirty="0" smtClean="0"/>
              <a:t>  20</a:t>
            </a:r>
            <a:r>
              <a:rPr lang="zh-CN" altLang="zh-CN" sz="2800" b="1" dirty="0" smtClean="0"/>
              <a:t>世纪</a:t>
            </a:r>
            <a:r>
              <a:rPr lang="en-US" altLang="zh-CN" sz="2800" b="1" dirty="0" smtClean="0"/>
              <a:t>80</a:t>
            </a:r>
            <a:r>
              <a:rPr lang="zh-CN" altLang="zh-CN" sz="2800" b="1" dirty="0" smtClean="0"/>
              <a:t>年代，</a:t>
            </a:r>
            <a:r>
              <a:rPr lang="en-US" altLang="zh-CN" sz="2800" b="1" dirty="0" smtClean="0"/>
              <a:t>PLD</a:t>
            </a:r>
            <a:r>
              <a:rPr lang="zh-CN" altLang="zh-CN" sz="2800" b="1" dirty="0" smtClean="0"/>
              <a:t>（</a:t>
            </a:r>
            <a:r>
              <a:rPr lang="en-US" altLang="zh-CN" sz="2800" b="1" dirty="0" smtClean="0"/>
              <a:t>PAL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GAL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EPLD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CPLD</a:t>
            </a:r>
            <a:r>
              <a:rPr lang="zh-CN" altLang="zh-CN" sz="2800" b="1" dirty="0" smtClean="0"/>
              <a:t>、</a:t>
            </a:r>
            <a:endParaRPr lang="en-US" altLang="zh-CN" sz="2800" b="1" dirty="0" smtClean="0"/>
          </a:p>
          <a:p>
            <a:pPr>
              <a:buNone/>
            </a:pPr>
            <a:r>
              <a:rPr lang="en-US" altLang="zh-CN" sz="2800" b="1" dirty="0" smtClean="0"/>
              <a:t>                           ispPLD</a:t>
            </a:r>
            <a:r>
              <a:rPr lang="zh-CN" altLang="zh-CN" sz="2800" b="1" dirty="0" smtClean="0"/>
              <a:t>、</a:t>
            </a:r>
            <a:r>
              <a:rPr lang="en-US" altLang="zh-CN" sz="2800" b="1" dirty="0" smtClean="0"/>
              <a:t>FPGA</a:t>
            </a:r>
            <a:r>
              <a:rPr lang="zh-CN" altLang="zh-CN" sz="2800" b="1" dirty="0" smtClean="0"/>
              <a:t>）迅速发展。</a:t>
            </a:r>
            <a:endParaRPr lang="en-US" altLang="zh-CN" sz="2800" b="1" dirty="0" smtClean="0"/>
          </a:p>
          <a:p>
            <a:pPr>
              <a:buNone/>
            </a:pPr>
            <a:r>
              <a:rPr lang="en-US" altLang="zh-CN" sz="2800" b="1" dirty="0" smtClean="0"/>
              <a:t>                          </a:t>
            </a:r>
            <a:r>
              <a:rPr lang="zh-CN" altLang="zh-CN" sz="2800" b="1" dirty="0" smtClean="0"/>
              <a:t>——</a:t>
            </a:r>
            <a:r>
              <a:rPr lang="en-US" altLang="zh-CN" sz="2800" b="1" dirty="0" smtClean="0"/>
              <a:t>PsoC</a:t>
            </a:r>
            <a:r>
              <a:rPr lang="zh-CN" altLang="zh-CN" sz="2800" b="1" dirty="0" smtClean="0"/>
              <a:t>（片上可编程系统）</a:t>
            </a:r>
            <a:endParaRPr lang="zh-CN" altLang="zh-CN" sz="2800" dirty="0" smtClean="0"/>
          </a:p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08892" y="1011220"/>
            <a:ext cx="7989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      集成电路</a:t>
            </a:r>
            <a:r>
              <a:rPr lang="zh-CN" altLang="zh-CN" sz="2400" dirty="0"/>
              <a:t>（</a:t>
            </a:r>
            <a:r>
              <a:rPr lang="en-US" altLang="zh-CN" sz="2400" dirty="0"/>
              <a:t>integrated circuit</a:t>
            </a:r>
            <a:r>
              <a:rPr lang="zh-CN" altLang="zh-CN" sz="2400" dirty="0"/>
              <a:t>）</a:t>
            </a:r>
            <a:r>
              <a:rPr lang="zh-CN" altLang="en-US" sz="2400" dirty="0" smtClean="0"/>
              <a:t>是数字系统的基本单元，</a:t>
            </a:r>
            <a:endParaRPr lang="en-US" altLang="zh-CN" sz="2400" dirty="0" smtClean="0"/>
          </a:p>
          <a:p>
            <a:r>
              <a:rPr lang="zh-CN" altLang="en-US" sz="2400" dirty="0" smtClean="0"/>
              <a:t>集成电路的发展是以电子器件的发展为基础的。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>
          <a:xfrm>
            <a:off x="1164203" y="283029"/>
            <a:ext cx="6904032" cy="1143000"/>
          </a:xfrm>
        </p:spPr>
        <p:txBody>
          <a:bodyPr>
            <a:normAutofit fontScale="90000"/>
          </a:bodyPr>
          <a:lstStyle/>
          <a:p>
            <a:r>
              <a:rPr lang="zh-CN" altLang="en-US" sz="2700" dirty="0" smtClean="0">
                <a:ea typeface="ＭＳ Ｐゴシック" pitchFamily="34" charset="-128"/>
              </a:rPr>
              <a:t>摩尔定律：</a:t>
            </a:r>
            <a:r>
              <a:rPr lang="en-US" altLang="zh-CN" sz="2700" dirty="0" smtClean="0"/>
              <a:t>1965</a:t>
            </a:r>
            <a:r>
              <a:rPr lang="zh-CN" altLang="zh-CN" sz="2700" dirty="0" smtClean="0"/>
              <a:t>年，电子学期刊上，摩尔发表一篇文章，文中他预计半导体器件的集成度将以</a:t>
            </a:r>
            <a:r>
              <a:rPr lang="en-US" altLang="zh-CN" sz="2700" dirty="0" smtClean="0"/>
              <a:t>18</a:t>
            </a:r>
            <a:r>
              <a:rPr lang="zh-CN" altLang="zh-CN" sz="2700" dirty="0" smtClean="0"/>
              <a:t>到</a:t>
            </a:r>
            <a:r>
              <a:rPr lang="en-US" altLang="zh-CN" sz="2700" dirty="0" smtClean="0"/>
              <a:t>24</a:t>
            </a:r>
            <a:r>
              <a:rPr lang="zh-CN" altLang="zh-CN" sz="2700" dirty="0" smtClean="0"/>
              <a:t>个月翻一倍的速度增长。</a:t>
            </a:r>
            <a:r>
              <a:rPr lang="zh-CN" altLang="zh-CN" dirty="0" smtClean="0"/>
              <a:t/>
            </a:r>
            <a:br>
              <a:rPr lang="zh-CN" altLang="zh-CN" dirty="0" smtClean="0"/>
            </a:b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6388" name="Picture 6" descr="Image:Moore Law diagram (2004).pn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627" y="1442408"/>
            <a:ext cx="6498076" cy="4861180"/>
          </a:xfrm>
          <a:prstGeom prst="rect">
            <a:avLst/>
          </a:prstGeom>
          <a:solidFill>
            <a:schemeClr val="tx1"/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33293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118" y="193638"/>
            <a:ext cx="7911423" cy="104349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b="1" dirty="0" smtClean="0"/>
              <a:t>“</a:t>
            </a:r>
            <a:r>
              <a:rPr lang="zh-CN" altLang="zh-CN" b="1" dirty="0" smtClean="0"/>
              <a:t>数字系统</a:t>
            </a:r>
            <a:r>
              <a:rPr lang="zh-CN" altLang="en-US" b="1" dirty="0" smtClean="0"/>
              <a:t>基础”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课程简介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05060" y="1319472"/>
            <a:ext cx="8066378" cy="4475182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zh-CN" altLang="zh-CN" b="1" dirty="0" smtClean="0"/>
              <a:t>基础</a:t>
            </a:r>
            <a:r>
              <a:rPr lang="zh-CN" altLang="zh-CN" b="1" dirty="0"/>
              <a:t>：数字系统设计的入门</a:t>
            </a:r>
            <a:r>
              <a:rPr lang="zh-CN" altLang="zh-CN" b="1" dirty="0" smtClean="0"/>
              <a:t>课程、</a:t>
            </a:r>
            <a:r>
              <a:rPr lang="zh-CN" altLang="zh-CN" b="1" dirty="0"/>
              <a:t>专业</a:t>
            </a:r>
            <a:r>
              <a:rPr lang="zh-CN" altLang="zh-CN" b="1" dirty="0" smtClean="0"/>
              <a:t>基础课</a:t>
            </a:r>
          </a:p>
          <a:p>
            <a:pPr>
              <a:buNone/>
            </a:pPr>
            <a:r>
              <a:rPr lang="en-US" altLang="zh-CN" b="1" dirty="0" smtClean="0"/>
              <a:t>           </a:t>
            </a:r>
            <a:r>
              <a:rPr lang="zh-CN" altLang="zh-CN" b="1" dirty="0" smtClean="0"/>
              <a:t>先修课程：电</a:t>
            </a:r>
            <a:r>
              <a:rPr lang="zh-CN" altLang="en-US" b="1" dirty="0" smtClean="0"/>
              <a:t>路</a:t>
            </a:r>
            <a:r>
              <a:rPr lang="zh-CN" altLang="zh-CN" b="1" dirty="0" smtClean="0"/>
              <a:t>分</a:t>
            </a:r>
            <a:r>
              <a:rPr lang="zh-CN" altLang="en-US" b="1" dirty="0" smtClean="0"/>
              <a:t>析</a:t>
            </a:r>
            <a:endParaRPr lang="zh-CN" altLang="zh-CN" b="1" dirty="0" smtClean="0"/>
          </a:p>
          <a:p>
            <a:pPr>
              <a:buNone/>
            </a:pPr>
            <a:r>
              <a:rPr lang="en-US" altLang="zh-CN" b="1" dirty="0" smtClean="0"/>
              <a:t>           </a:t>
            </a:r>
            <a:r>
              <a:rPr lang="zh-CN" altLang="zh-CN" b="1" dirty="0" smtClean="0"/>
              <a:t>后续课程：微机原理及接口电路、电子线路课程设计、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               </a:t>
            </a:r>
            <a:r>
              <a:rPr lang="zh-CN" altLang="zh-CN" b="1" dirty="0" smtClean="0"/>
              <a:t>集成电路设计等</a:t>
            </a:r>
          </a:p>
          <a:p>
            <a:pPr>
              <a:buNone/>
            </a:pPr>
            <a:r>
              <a:rPr lang="zh-CN" altLang="zh-CN" b="1" dirty="0" smtClean="0"/>
              <a:t>系统</a:t>
            </a:r>
            <a:r>
              <a:rPr lang="zh-CN" altLang="en-US" b="1" dirty="0" smtClean="0"/>
              <a:t>（</a:t>
            </a:r>
            <a:r>
              <a:rPr lang="zh-CN" altLang="zh-CN" b="1" dirty="0" smtClean="0"/>
              <a:t>电子系统</a:t>
            </a:r>
            <a:r>
              <a:rPr lang="zh-CN" altLang="en-US" b="1" dirty="0" smtClean="0"/>
              <a:t>）</a:t>
            </a:r>
            <a:r>
              <a:rPr lang="zh-CN" altLang="zh-CN" b="1" dirty="0" smtClean="0"/>
              <a:t>：由电子元器件或部件组成的，能够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 smtClean="0"/>
              <a:t>         </a:t>
            </a:r>
            <a:r>
              <a:rPr lang="zh-CN" altLang="zh-CN" b="1" dirty="0" smtClean="0"/>
              <a:t>产生、传输、采集、处理</a:t>
            </a:r>
            <a:r>
              <a:rPr lang="zh-CN" altLang="zh-CN" b="1" dirty="0" smtClean="0">
                <a:solidFill>
                  <a:srgbClr val="FFC000"/>
                </a:solidFill>
              </a:rPr>
              <a:t>电信号</a:t>
            </a:r>
            <a:r>
              <a:rPr lang="zh-CN" altLang="zh-CN" b="1" dirty="0" smtClean="0"/>
              <a:t>及信息的客观实体。</a:t>
            </a:r>
          </a:p>
          <a:p>
            <a:pPr>
              <a:buNone/>
            </a:pPr>
            <a:r>
              <a:rPr lang="zh-CN" altLang="zh-CN" b="1" dirty="0" smtClean="0"/>
              <a:t>数字：数字系统是指可以传输、处理和存储</a:t>
            </a:r>
            <a:r>
              <a:rPr lang="zh-CN" altLang="zh-CN" b="1" dirty="0" smtClean="0">
                <a:solidFill>
                  <a:srgbClr val="FF0000"/>
                </a:solidFill>
              </a:rPr>
              <a:t>数字信号</a:t>
            </a:r>
            <a:r>
              <a:rPr lang="zh-CN" altLang="zh-CN" b="1" dirty="0" smtClean="0"/>
              <a:t>的电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 smtClean="0"/>
              <a:t>          </a:t>
            </a:r>
            <a:r>
              <a:rPr lang="zh-CN" altLang="zh-CN" b="1" dirty="0" smtClean="0"/>
              <a:t>路系统。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dirty="0" smtClean="0"/>
              <a:t>         </a:t>
            </a:r>
            <a:r>
              <a:rPr lang="zh-CN" altLang="zh-CN" b="1" dirty="0" smtClean="0"/>
              <a:t>数字电路的功能是通过逻辑运算和逻辑判断来实现的，所以又称为数字逻辑电路。</a:t>
            </a:r>
          </a:p>
          <a:p>
            <a:pPr>
              <a:buNone/>
            </a:pPr>
            <a:endParaRPr lang="zh-CN" altLang="zh-CN" b="1" dirty="0" smtClean="0"/>
          </a:p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05060" y="1319472"/>
            <a:ext cx="812725" cy="4301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07996" y="3151201"/>
            <a:ext cx="812725" cy="4301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19718" y="4086118"/>
            <a:ext cx="812725" cy="430197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7259" y="288233"/>
            <a:ext cx="8428381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数字系统（集成电路）的发展历史</a:t>
            </a:r>
            <a:endParaRPr lang="zh-CN" altLang="en-US" sz="2800" dirty="0"/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147259" y="2544548"/>
            <a:ext cx="4077882" cy="3680777"/>
          </a:xfrm>
          <a:prstGeom prst="roundRect">
            <a:avLst>
              <a:gd name="adj" fmla="val 489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6" name="Picture 4" descr="https://timgsa.baidu.com/timg?image&amp;quality=80&amp;size=b9999_10000&amp;sec=1535716927574&amp;di=2ba34a7ffb2401a7c5d765c707672dca&amp;imgtype=0&amp;src=http%3A%2F%2Fimgsrc.baidu.com%2Fimage%2Fc0%253Dpixel_huitu%252C0%252C0%252C294%252C40%2Fsign%3D0bfcb5d9f61f4134f43a0d3e4c67f0a6%2F7c1ed21b0ef41bd5008cc0ce5ada81cb39db3d2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61" b="4309"/>
          <a:stretch/>
        </p:blipFill>
        <p:spPr bwMode="auto">
          <a:xfrm>
            <a:off x="3815520" y="1431234"/>
            <a:ext cx="4415038" cy="206165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7" descr="M500SB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7703" y="3788260"/>
            <a:ext cx="2299435" cy="2228159"/>
          </a:xfrm>
          <a:prstGeom prst="rect">
            <a:avLst/>
          </a:prstGeom>
          <a:ln>
            <a:noFill/>
          </a:ln>
          <a:effectLst>
            <a:softEdge rad="444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88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90" name="Picture 14" descr="https://timgsa.baidu.com/timg?image&amp;quality=80&amp;size=b9999_10000&amp;sec=1535720066446&amp;di=9e51c961ce10d58c2a7ac759184776eb&amp;imgtype=0&amp;src=http%3A%2F%2Fg-search1.alicdn.com%2Fimg%2Fbao%2Fuploaded%2Fi3%2F2022531323%2FTB25qA5qFXXXXbyXpXXXXXXXXXX_%2521%25212022531323.jpg_300x30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" t="14073" r="-662" b="11485"/>
          <a:stretch/>
        </p:blipFill>
        <p:spPr bwMode="auto">
          <a:xfrm>
            <a:off x="6644642" y="3090556"/>
            <a:ext cx="1638543" cy="121974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9518" y="4310296"/>
            <a:ext cx="1891273" cy="14789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578" name="Picture 2" descr="https://timgsa.baidu.com/timg?image&amp;quality=80&amp;size=b9999_10000&amp;sec=1535717640850&amp;di=a8126c84e108f326d8882e3102670841&amp;imgtype=0&amp;src=http%3A%2F%2Fimg006.hc360.cn%2Fy5%2FM00%2F73%2FB5%2FwKhQUVXdyDeEe5twAAAAANqnzs0542.jpg..300x30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93" y="4314285"/>
            <a:ext cx="1647057" cy="15152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798" y="4310296"/>
            <a:ext cx="1698172" cy="15192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580" name="Picture 4" descr="https://timgsa.baidu.com/timg?image&amp;quality=80&amp;size=b9999_10000&amp;sec=1535717748059&amp;di=434f77bd825b3d81e8f015f9306b39ec&amp;imgtype=0&amp;src=http%3A%2F%2Fimg000.hc360.cn%2Fm3%2FM02%2F67%2F80%2FwKhQ5lTgRRGEEiPgAAAAAPda1Xo92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69"/>
          <a:stretch/>
        </p:blipFill>
        <p:spPr bwMode="auto">
          <a:xfrm>
            <a:off x="3818583" y="1357575"/>
            <a:ext cx="1297171" cy="1851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https://timgsa.baidu.com/timg?image&amp;quality=80&amp;size=b9999_10000&amp;sec=1535717748059&amp;di=99f1ffc4f4733e08838a68e1516d2314&amp;imgtype=0&amp;src=http%3A%2F%2Fwww.xianjichina.com%2Fdata%2Fediter%2F20160524%2Fimage%2F7fd149c2a70e7b64e3ee58611ecc809c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695" y="3091481"/>
            <a:ext cx="1833096" cy="1218815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/>
          <p:nvPr/>
        </p:nvPicPr>
        <p:blipFill>
          <a:blip r:embed="rId8"/>
          <a:stretch>
            <a:fillRect/>
          </a:stretch>
        </p:blipFill>
        <p:spPr>
          <a:xfrm>
            <a:off x="1012923" y="1410295"/>
            <a:ext cx="2445893" cy="2343857"/>
          </a:xfrm>
          <a:prstGeom prst="roundRect">
            <a:avLst>
              <a:gd name="adj" fmla="val 647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584" name="Picture 8" descr="LED发光二极管系列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25"/>
          <a:stretch/>
        </p:blipFill>
        <p:spPr bwMode="auto">
          <a:xfrm>
            <a:off x="5550294" y="1357575"/>
            <a:ext cx="2822491" cy="149255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6" name="Picture 10" descr="https://timgsa.baidu.com/timg?image&amp;quality=80&amp;size=b9999_10000&amp;sec=1535718359192&amp;di=ca298068d656dbb3dde4536ce8d1c1ec&amp;imgtype=0&amp;src=http%3A%2F%2Fwww.szthks.com%2Flocalimg%2F687474703a2f2f6777312e616c6963646e2e636f6d2f62616f2f75706c6f616465642f69372f543133716566466d6c6558585858585858585f2121302d6974656d5f7069632e6a7067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38" y="4310296"/>
            <a:ext cx="1952246" cy="14789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674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http://photocdn.sohu.com/20080917/Img259610141.jp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42" y="589666"/>
            <a:ext cx="4040732" cy="25444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0709" y="3828714"/>
            <a:ext cx="5648325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 descr="preview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10125" y="542553"/>
            <a:ext cx="4333875" cy="2905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5928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/>
          <a:srcRect l="15433" r="1991" b="70134"/>
          <a:stretch/>
        </p:blipFill>
        <p:spPr>
          <a:xfrm>
            <a:off x="5338852" y="301739"/>
            <a:ext cx="2623811" cy="15330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7108" name="Picture 4" descr="http://himg2.huanqiu.com/attachment2010/2015/0427/10/27/2015042710272288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70" y="1165040"/>
            <a:ext cx="2174937" cy="1800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47106" name="Picture 2" descr="http://himg2.huanqiu.com/attachment2010/2015/0427/10/27/2015042710273362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81" y="3356097"/>
            <a:ext cx="4475489" cy="2793037"/>
          </a:xfrm>
          <a:prstGeom prst="roundRect">
            <a:avLst>
              <a:gd name="adj" fmla="val 588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47110" name="Picture 6" descr="http://b.hiphotos.baidu.com/baike/c0%3Dbaike92%2C5%2C5%2C92%2C30/sign=2d0615e8ebf81a4c323fe49bb6430b3c/838ba61ea8d3fd1f600105a6304e251f95ca5f25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496"/>
          <a:stretch/>
        </p:blipFill>
        <p:spPr bwMode="auto">
          <a:xfrm>
            <a:off x="5062881" y="1444739"/>
            <a:ext cx="3814182" cy="4704395"/>
          </a:xfrm>
          <a:prstGeom prst="roundRect">
            <a:avLst>
              <a:gd name="adj" fmla="val 600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21063" y="1035948"/>
            <a:ext cx="2035195" cy="18003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5139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30" y="1230603"/>
            <a:ext cx="5498979" cy="3681135"/>
          </a:xfrm>
          <a:prstGeom prst="rect">
            <a:avLst/>
          </a:prstGeom>
        </p:spPr>
      </p:pic>
      <p:sp>
        <p:nvSpPr>
          <p:cNvPr id="16387" name="Rectangle 4"/>
          <p:cNvSpPr>
            <a:spLocks noGrp="1" noChangeArrowheads="1"/>
          </p:cNvSpPr>
          <p:nvPr>
            <p:ph type="title"/>
          </p:nvPr>
        </p:nvSpPr>
        <p:spPr>
          <a:xfrm>
            <a:off x="1150456" y="266813"/>
            <a:ext cx="6144195" cy="1143000"/>
          </a:xfrm>
        </p:spPr>
        <p:txBody>
          <a:bodyPr/>
          <a:lstStyle/>
          <a:p>
            <a:r>
              <a:rPr lang="en-US" altLang="zh-CN" dirty="0" smtClean="0">
                <a:ea typeface="ＭＳ Ｐゴシック" pitchFamily="34" charset="-128"/>
              </a:rPr>
              <a:t>PCB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060" y="1435872"/>
            <a:ext cx="7136735" cy="375617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15"/>
          <a:stretch/>
        </p:blipFill>
        <p:spPr>
          <a:xfrm>
            <a:off x="955527" y="1821245"/>
            <a:ext cx="6320770" cy="369337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9560" y="2148213"/>
            <a:ext cx="6702702" cy="35413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5852" y="2580275"/>
            <a:ext cx="6851200" cy="343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6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29"/>
          <p:cNvSpPr>
            <a:spLocks noChangeArrowheads="1"/>
          </p:cNvSpPr>
          <p:nvPr/>
        </p:nvSpPr>
        <p:spPr bwMode="auto">
          <a:xfrm>
            <a:off x="3267100" y="933610"/>
            <a:ext cx="4025826" cy="45561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2" name="圆角矩形 72"/>
          <p:cNvSpPr>
            <a:spLocks noChangeArrowheads="1"/>
          </p:cNvSpPr>
          <p:nvPr/>
        </p:nvSpPr>
        <p:spPr bwMode="auto">
          <a:xfrm>
            <a:off x="3267598" y="1774884"/>
            <a:ext cx="4025826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6" name="TextBox 24"/>
          <p:cNvSpPr>
            <a:spLocks noChangeArrowheads="1"/>
          </p:cNvSpPr>
          <p:nvPr/>
        </p:nvSpPr>
        <p:spPr bwMode="auto">
          <a:xfrm>
            <a:off x="3833157" y="1766403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数字信号的基本概念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圆角矩形 73"/>
          <p:cNvSpPr>
            <a:spLocks noChangeArrowheads="1"/>
          </p:cNvSpPr>
          <p:nvPr/>
        </p:nvSpPr>
        <p:spPr bwMode="auto">
          <a:xfrm>
            <a:off x="3271145" y="2624797"/>
            <a:ext cx="4025826" cy="45561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41" name="TextBox 24"/>
          <p:cNvSpPr>
            <a:spLocks noChangeArrowheads="1"/>
          </p:cNvSpPr>
          <p:nvPr/>
        </p:nvSpPr>
        <p:spPr bwMode="auto">
          <a:xfrm>
            <a:off x="3824139" y="2613134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数字系统与集成电路</a:t>
            </a:r>
            <a:endParaRPr lang="zh-CN" altLang="en-US" sz="2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圆角矩形 76"/>
          <p:cNvSpPr>
            <a:spLocks noChangeArrowheads="1"/>
          </p:cNvSpPr>
          <p:nvPr/>
        </p:nvSpPr>
        <p:spPr bwMode="auto">
          <a:xfrm>
            <a:off x="3267595" y="3468798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2" name="组合 51"/>
          <p:cNvGrpSpPr/>
          <p:nvPr/>
        </p:nvGrpSpPr>
        <p:grpSpPr>
          <a:xfrm>
            <a:off x="2481034" y="3435923"/>
            <a:ext cx="574675" cy="547687"/>
            <a:chOff x="2509912" y="4018822"/>
            <a:chExt cx="574675" cy="547687"/>
          </a:xfrm>
        </p:grpSpPr>
        <p:sp>
          <p:nvSpPr>
            <p:cNvPr id="30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0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4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42" name="TextBox 31"/>
          <p:cNvSpPr>
            <a:spLocks noChangeArrowheads="1"/>
          </p:cNvSpPr>
          <p:nvPr/>
        </p:nvSpPr>
        <p:spPr bwMode="auto">
          <a:xfrm>
            <a:off x="3833157" y="3487104"/>
            <a:ext cx="3088699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en-US" altLang="zh-CN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Verilog</a:t>
            </a:r>
            <a:r>
              <a:rPr lang="zh-CN" alt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硬件</a:t>
            </a:r>
            <a:r>
              <a:rPr lang="zh-CN" altLang="en-US" sz="2400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描述语言</a:t>
            </a:r>
            <a:endParaRPr lang="zh-CN" altLang="en-US" sz="2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1"/>
          <p:cNvGrpSpPr/>
          <p:nvPr/>
        </p:nvGrpSpPr>
        <p:grpSpPr>
          <a:xfrm>
            <a:off x="2481034" y="2575214"/>
            <a:ext cx="574675" cy="547687"/>
            <a:chOff x="2509912" y="4018822"/>
            <a:chExt cx="574675" cy="547687"/>
          </a:xfrm>
        </p:grpSpPr>
        <p:sp>
          <p:nvSpPr>
            <p:cNvPr id="23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24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3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4" name="组合 24"/>
          <p:cNvGrpSpPr/>
          <p:nvPr/>
        </p:nvGrpSpPr>
        <p:grpSpPr>
          <a:xfrm>
            <a:off x="2481034" y="1729639"/>
            <a:ext cx="574675" cy="547687"/>
            <a:chOff x="2509912" y="4018822"/>
            <a:chExt cx="574675" cy="547687"/>
          </a:xfrm>
        </p:grpSpPr>
        <p:sp>
          <p:nvSpPr>
            <p:cNvPr id="26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3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2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5" name="组合 43"/>
          <p:cNvGrpSpPr/>
          <p:nvPr/>
        </p:nvGrpSpPr>
        <p:grpSpPr>
          <a:xfrm>
            <a:off x="2473440" y="884064"/>
            <a:ext cx="574675" cy="547687"/>
            <a:chOff x="2509912" y="4018822"/>
            <a:chExt cx="574675" cy="547687"/>
          </a:xfrm>
        </p:grpSpPr>
        <p:sp>
          <p:nvSpPr>
            <p:cNvPr id="45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6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1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27" name="TextBox 24"/>
          <p:cNvSpPr>
            <a:spLocks noChangeArrowheads="1"/>
          </p:cNvSpPr>
          <p:nvPr/>
        </p:nvSpPr>
        <p:spPr bwMode="auto">
          <a:xfrm>
            <a:off x="3826976" y="926349"/>
            <a:ext cx="1395928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课程简介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76"/>
          <p:cNvSpPr>
            <a:spLocks noChangeArrowheads="1"/>
          </p:cNvSpPr>
          <p:nvPr/>
        </p:nvSpPr>
        <p:spPr bwMode="auto">
          <a:xfrm>
            <a:off x="3260001" y="4341096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6" name="组合 28"/>
          <p:cNvGrpSpPr/>
          <p:nvPr/>
        </p:nvGrpSpPr>
        <p:grpSpPr>
          <a:xfrm>
            <a:off x="2473440" y="4308221"/>
            <a:ext cx="574675" cy="547687"/>
            <a:chOff x="2509912" y="4018822"/>
            <a:chExt cx="574675" cy="547687"/>
          </a:xfrm>
        </p:grpSpPr>
        <p:sp>
          <p:nvSpPr>
            <p:cNvPr id="37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8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5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3826059" y="4353814"/>
            <a:ext cx="2627035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数字系统设计方法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圆角矩形 29"/>
          <p:cNvSpPr>
            <a:spLocks noChangeArrowheads="1"/>
          </p:cNvSpPr>
          <p:nvPr/>
        </p:nvSpPr>
        <p:spPr bwMode="auto">
          <a:xfrm>
            <a:off x="3260001" y="933610"/>
            <a:ext cx="4025826" cy="470896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140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Grp="1" noChangeArrowheads="1"/>
          </p:cNvSpPr>
          <p:nvPr>
            <p:ph type="title"/>
          </p:nvPr>
        </p:nvSpPr>
        <p:spPr>
          <a:xfrm>
            <a:off x="1151394" y="61445"/>
            <a:ext cx="7429499" cy="1261746"/>
          </a:xfrm>
        </p:spPr>
        <p:txBody>
          <a:bodyPr/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3200" dirty="0">
                <a:ea typeface="黑体" panose="02010609060101010101" pitchFamily="49" charset="-122"/>
              </a:rPr>
              <a:t>Verilog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硬件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描述</a:t>
            </a:r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语言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6679" y="1323191"/>
            <a:ext cx="7417560" cy="3883136"/>
          </a:xfrm>
        </p:spPr>
        <p:txBody>
          <a:bodyPr>
            <a:noAutofit/>
          </a:bodyPr>
          <a:lstStyle/>
          <a:p>
            <a:pPr algn="just"/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硬件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描述语言是一种用于数字系统设计的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语言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主要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用于编写设计文件，在</a:t>
            </a:r>
            <a:r>
              <a:rPr lang="en-US" altLang="zh-CN" dirty="0">
                <a:ea typeface="黑体" panose="02010609060101010101" pitchFamily="49" charset="-122"/>
              </a:rPr>
              <a:t>EDA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工具中建立电路模型。通过对电路结构或功能行为的描述，</a:t>
            </a:r>
            <a:r>
              <a:rPr lang="zh-CN" altLang="en-US" u="sng" dirty="0">
                <a:latin typeface="黑体" panose="02010609060101010101" pitchFamily="49" charset="-122"/>
                <a:ea typeface="黑体" panose="02010609060101010101" pitchFamily="49" charset="-122"/>
              </a:rPr>
              <a:t>可以在不同的抽象层次对电路进行逐层描述，用一系列分层次的模块来表示极其复杂的数字电路系统。</a:t>
            </a:r>
          </a:p>
          <a:p>
            <a:pPr algn="just"/>
            <a:r>
              <a:rPr lang="en-US" altLang="zh-CN" dirty="0" smtClean="0">
                <a:ea typeface="黑体" panose="02010609060101010101" pitchFamily="49" charset="-122"/>
              </a:rPr>
              <a:t>VHDL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dirty="0">
                <a:ea typeface="黑体" panose="02010609060101010101" pitchFamily="49" charset="-122"/>
              </a:rPr>
              <a:t>Verilog </a:t>
            </a:r>
            <a:r>
              <a:rPr lang="en-US" altLang="zh-CN" dirty="0" smtClean="0">
                <a:ea typeface="黑体" panose="02010609060101010101" pitchFamily="49" charset="-122"/>
              </a:rPr>
              <a:t>HDL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是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世界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上应用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最多的两种硬件描述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语言， </a:t>
            </a:r>
            <a:r>
              <a:rPr lang="en-US" altLang="zh-CN" dirty="0" smtClean="0">
                <a:ea typeface="黑体" panose="02010609060101010101" pitchFamily="49" charset="-122"/>
              </a:rPr>
              <a:t>Verilog </a:t>
            </a:r>
            <a:r>
              <a:rPr lang="en-US" altLang="zh-CN" dirty="0">
                <a:ea typeface="黑体" panose="02010609060101010101" pitchFamily="49" charset="-122"/>
              </a:rPr>
              <a:t>HDL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语言更适合有</a:t>
            </a:r>
            <a:r>
              <a:rPr lang="en-US" altLang="zh-CN" dirty="0">
                <a:ea typeface="黑体" panose="02010609060101010101" pitchFamily="49" charset="-122"/>
              </a:rPr>
              <a:t>C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语言基础的人学习入门，所以本课程采用</a:t>
            </a:r>
            <a:r>
              <a:rPr lang="en-US" altLang="zh-CN" dirty="0">
                <a:ea typeface="黑体" panose="02010609060101010101" pitchFamily="49" charset="-122"/>
              </a:rPr>
              <a:t>Verilog HDL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语言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729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52861" y="516303"/>
            <a:ext cx="7904285" cy="1904023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ea typeface="黑体" panose="02010609060101010101" pitchFamily="49" charset="-122"/>
              </a:rPr>
              <a:t>Verilog HDL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数字系统的结构和功能进行描述时，有五种不同级别的抽象：系统级、算法级、</a:t>
            </a:r>
            <a:r>
              <a:rPr lang="en-US" altLang="zh-CN" dirty="0">
                <a:ea typeface="黑体" panose="02010609060101010101" pitchFamily="49" charset="-122"/>
              </a:rPr>
              <a:t>RTL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级、门级、开关级，前四种是数字系统设计者必须掌握的方法。</a:t>
            </a:r>
          </a:p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58361" y="2567358"/>
            <a:ext cx="7526216" cy="2760785"/>
          </a:xfrm>
        </p:spPr>
        <p:txBody>
          <a:bodyPr>
            <a:normAutofit/>
          </a:bodyPr>
          <a:lstStyle/>
          <a:p>
            <a:r>
              <a:rPr lang="en-US" altLang="zh-CN" dirty="0"/>
              <a:t>Verilog </a:t>
            </a:r>
            <a:r>
              <a:rPr lang="en-US" altLang="zh-CN" dirty="0" smtClean="0"/>
              <a:t>HDL</a:t>
            </a:r>
            <a:r>
              <a:rPr lang="zh-CN" altLang="zh-CN" b="1" dirty="0" smtClean="0"/>
              <a:t>采用</a:t>
            </a:r>
            <a:r>
              <a:rPr lang="zh-CN" altLang="zh-CN" b="1" dirty="0"/>
              <a:t>模块化的结构，以模块集合的形式来描述数字电路系统。模块</a:t>
            </a:r>
            <a:r>
              <a:rPr lang="en-US" altLang="zh-CN" b="1" dirty="0"/>
              <a:t>(module)</a:t>
            </a:r>
            <a:r>
              <a:rPr lang="zh-CN" altLang="zh-CN" b="1" dirty="0"/>
              <a:t>是</a:t>
            </a:r>
            <a:r>
              <a:rPr lang="en-US" altLang="zh-CN" b="1" dirty="0"/>
              <a:t>Verilog HDL</a:t>
            </a:r>
            <a:r>
              <a:rPr lang="zh-CN" altLang="zh-CN" b="1" dirty="0"/>
              <a:t>语言中描述电路的基本单元。</a:t>
            </a:r>
            <a:r>
              <a:rPr lang="zh-CN" altLang="zh-CN" b="1" u="sng" dirty="0"/>
              <a:t>模块对应硬件上的逻辑实体</a:t>
            </a:r>
            <a:r>
              <a:rPr lang="zh-CN" altLang="zh-CN" b="1" dirty="0"/>
              <a:t>，描述这个实体的功能或结构，以及它与其他模块的接口。它所描述的可以是简单的逻辑门，也可以是功能复杂的系统。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260122" y="984741"/>
            <a:ext cx="1890347" cy="43961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5962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409252" y="387795"/>
            <a:ext cx="67988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/>
              <a:t>特别提醒：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       verilog</a:t>
            </a:r>
            <a:r>
              <a:rPr lang="zh-CN" altLang="zh-CN" sz="2400" b="1" dirty="0" smtClean="0"/>
              <a:t>语言是设计硬件电路的，最后都要转换为实际的电路，下载进</a:t>
            </a:r>
            <a:r>
              <a:rPr lang="en-US" altLang="zh-CN" sz="2400" b="1" dirty="0" smtClean="0"/>
              <a:t>FPGA</a:t>
            </a:r>
            <a:r>
              <a:rPr lang="zh-CN" altLang="zh-CN" sz="2400" b="1" dirty="0" smtClean="0"/>
              <a:t>或者</a:t>
            </a:r>
            <a:r>
              <a:rPr lang="en-US" altLang="zh-CN" sz="2400" b="1" dirty="0" smtClean="0"/>
              <a:t>CPLD</a:t>
            </a:r>
            <a:r>
              <a:rPr lang="zh-CN" altLang="zh-CN" sz="2400" b="1" dirty="0" smtClean="0"/>
              <a:t>之后，会生成电路。</a:t>
            </a:r>
            <a:r>
              <a:rPr lang="zh-CN" altLang="en-US" sz="2400" b="1" dirty="0" smtClean="0"/>
              <a:t>所以每一个模块的</a:t>
            </a:r>
            <a:r>
              <a:rPr lang="en-US" altLang="zh-CN" sz="2400" b="1" dirty="0" err="1" smtClean="0"/>
              <a:t>verilog</a:t>
            </a:r>
            <a:r>
              <a:rPr lang="zh-CN" altLang="en-US" sz="2400" b="1" dirty="0" smtClean="0"/>
              <a:t>代码都是和实际电路模块相对应的。</a:t>
            </a:r>
            <a:endParaRPr lang="zh-CN" altLang="en-US" sz="24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387736" y="2490394"/>
            <a:ext cx="57246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建议：</a:t>
            </a:r>
            <a:r>
              <a:rPr lang="zh-CN" altLang="zh-CN" sz="2400" b="1" dirty="0" smtClean="0"/>
              <a:t>阅读、使用、练习、理解、总结。</a:t>
            </a:r>
            <a:endParaRPr lang="zh-CN" alt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411316" y="4433495"/>
            <a:ext cx="46746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 smtClean="0"/>
              <a:t>读懂代码的前提：</a:t>
            </a:r>
          </a:p>
          <a:p>
            <a:r>
              <a:rPr lang="en-US" altLang="zh-CN" sz="2400" b="1" dirty="0" smtClean="0"/>
              <a:t>1</a:t>
            </a:r>
            <a:r>
              <a:rPr lang="zh-CN" altLang="zh-CN" sz="2400" b="1" dirty="0" smtClean="0"/>
              <a:t>）熟悉基本语法</a:t>
            </a:r>
          </a:p>
          <a:p>
            <a:r>
              <a:rPr lang="en-US" altLang="zh-CN" sz="2400" b="1" dirty="0" smtClean="0"/>
              <a:t>2</a:t>
            </a:r>
            <a:r>
              <a:rPr lang="zh-CN" altLang="zh-CN" sz="2400" b="1" dirty="0" smtClean="0"/>
              <a:t>）熟悉常用逻辑电路（更重要）</a:t>
            </a:r>
          </a:p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321169" y="2490396"/>
            <a:ext cx="826477" cy="461665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09252" y="3042138"/>
            <a:ext cx="67988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/>
              <a:t>阅读代码的意义：</a:t>
            </a:r>
            <a:endParaRPr lang="zh-CN" altLang="zh-CN" sz="2400" dirty="0"/>
          </a:p>
          <a:p>
            <a:r>
              <a:rPr lang="en-US" altLang="zh-CN" sz="2400" b="1" dirty="0"/>
              <a:t>1</a:t>
            </a:r>
            <a:r>
              <a:rPr lang="zh-CN" altLang="zh-CN" sz="2400" b="1" dirty="0"/>
              <a:t>）参考前人的</a:t>
            </a:r>
            <a:r>
              <a:rPr lang="zh-CN" altLang="zh-CN" sz="2400" b="1" dirty="0" smtClean="0"/>
              <a:t>经验</a:t>
            </a:r>
            <a:endParaRPr lang="zh-CN" altLang="zh-CN" sz="2400" b="1" dirty="0"/>
          </a:p>
          <a:p>
            <a:r>
              <a:rPr lang="en-US" altLang="zh-CN" sz="2400" b="1" dirty="0"/>
              <a:t>2</a:t>
            </a:r>
            <a:r>
              <a:rPr lang="zh-CN" altLang="zh-CN" sz="2400" b="1" dirty="0"/>
              <a:t>）熟悉常见电路的描述</a:t>
            </a:r>
            <a:r>
              <a:rPr lang="zh-CN" altLang="zh-CN" sz="2400" b="1" dirty="0" smtClean="0"/>
              <a:t>方法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179577" y="501552"/>
            <a:ext cx="65813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多数表决器的设计</a:t>
            </a:r>
            <a:endParaRPr lang="en-US" altLang="zh-CN" sz="1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79577" y="1164364"/>
            <a:ext cx="6981291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有三位同学参加投票表决，每人手里有一个按键，两人以上同意（按键按下）则通过（指示灯亮），否则不通过（指示灯不亮），试使用逻辑门器件搭建电路，完成多数表决功能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要求：列真值表、计算输出逻辑表达式并化简。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06070" y="3838416"/>
            <a:ext cx="6032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板书：逻辑问题抽象、列真值表、写表达式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236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80000" y="590234"/>
            <a:ext cx="6652776" cy="1741601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zh-CN" altLang="en-US" sz="5900" b="1" dirty="0" smtClean="0"/>
              <a:t>本课程主要内容：</a:t>
            </a:r>
            <a:endParaRPr lang="en-US" altLang="zh-CN" sz="5900" b="1" dirty="0" smtClean="0"/>
          </a:p>
          <a:p>
            <a:pPr>
              <a:buNone/>
            </a:pPr>
            <a:r>
              <a:rPr lang="en-US" altLang="zh-CN" sz="5900" b="1" dirty="0" smtClean="0"/>
              <a:t>1</a:t>
            </a:r>
            <a:r>
              <a:rPr lang="zh-CN" altLang="en-US" sz="5900" b="1" dirty="0" smtClean="0"/>
              <a:t>、数字系统的基本概念</a:t>
            </a:r>
            <a:endParaRPr lang="en-US" altLang="zh-CN" sz="5900" b="1" dirty="0" smtClean="0"/>
          </a:p>
          <a:p>
            <a:pPr>
              <a:buNone/>
            </a:pPr>
            <a:r>
              <a:rPr lang="en-US" altLang="zh-CN" sz="5900" b="1" dirty="0" smtClean="0"/>
              <a:t>2</a:t>
            </a:r>
            <a:r>
              <a:rPr lang="zh-CN" altLang="en-US" sz="5900" b="1" dirty="0" smtClean="0"/>
              <a:t>、数字系统的基本分析和设计方法</a:t>
            </a:r>
            <a:endParaRPr lang="en-US" altLang="zh-CN" sz="5900" b="1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130482" y="2552383"/>
            <a:ext cx="1462107" cy="1200329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门电路</a:t>
            </a:r>
            <a:endParaRPr lang="en-US" altLang="zh-CN" sz="2400" b="1" dirty="0" smtClean="0">
              <a:latin typeface="Calibri" pitchFamily="34" charset="0"/>
              <a:ea typeface="宋体" pitchFamily="2" charset="-122"/>
              <a:cs typeface="宋体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宋体" pitchFamily="2" charset="-122"/>
              </a:rPr>
              <a:t>逻辑代数基础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733832" y="2638444"/>
            <a:ext cx="1462107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组合逻辑电路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6423250" y="2649200"/>
            <a:ext cx="1462107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时序逻辑电路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6358701" y="4424212"/>
            <a:ext cx="1774075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有限状态机</a:t>
            </a:r>
            <a:r>
              <a:rPr lang="en-US" altLang="zh-CN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FSM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9" name="Text Box 2"/>
          <p:cNvSpPr txBox="1">
            <a:spLocks noChangeArrowheads="1"/>
          </p:cNvSpPr>
          <p:nvPr/>
        </p:nvSpPr>
        <p:spPr bwMode="auto">
          <a:xfrm>
            <a:off x="3733832" y="4671635"/>
            <a:ext cx="1505147" cy="461665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400" b="1" dirty="0" smtClean="0">
                <a:latin typeface="Calibri" pitchFamily="34" charset="0"/>
                <a:ea typeface="宋体" pitchFamily="2" charset="-122"/>
                <a:cs typeface="宋体" pitchFamily="2" charset="-122"/>
              </a:rPr>
              <a:t>数字系统</a:t>
            </a:r>
            <a:endParaRPr kumimoji="0" lang="en-US" altLang="zh-CN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18513" y="2736588"/>
            <a:ext cx="666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/>
              <a:t>→</a:t>
            </a:r>
            <a:endParaRPr lang="zh-CN" altLang="en-US" sz="3600" dirty="0"/>
          </a:p>
        </p:txBody>
      </p:sp>
      <p:sp>
        <p:nvSpPr>
          <p:cNvPr id="11" name="矩形 10"/>
          <p:cNvSpPr/>
          <p:nvPr/>
        </p:nvSpPr>
        <p:spPr>
          <a:xfrm>
            <a:off x="5389592" y="2758103"/>
            <a:ext cx="6669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600" b="1" dirty="0" smtClean="0"/>
              <a:t>→</a:t>
            </a:r>
            <a:endParaRPr lang="zh-CN" altLang="en-US" sz="3600" dirty="0"/>
          </a:p>
        </p:txBody>
      </p:sp>
      <p:sp>
        <p:nvSpPr>
          <p:cNvPr id="12" name="矩形 11"/>
          <p:cNvSpPr/>
          <p:nvPr/>
        </p:nvSpPr>
        <p:spPr>
          <a:xfrm>
            <a:off x="6939270" y="3592724"/>
            <a:ext cx="4154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3600" b="1" dirty="0" smtClean="0"/>
              <a:t>↓</a:t>
            </a:r>
            <a:endParaRPr lang="zh-CN" altLang="en-US" sz="3600" dirty="0"/>
          </a:p>
        </p:txBody>
      </p:sp>
      <p:sp>
        <p:nvSpPr>
          <p:cNvPr id="13" name="TextBox 12"/>
          <p:cNvSpPr txBox="1"/>
          <p:nvPr/>
        </p:nvSpPr>
        <p:spPr>
          <a:xfrm>
            <a:off x="5475661" y="4586900"/>
            <a:ext cx="667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600" b="1" dirty="0" smtClean="0"/>
              <a:t>←</a:t>
            </a:r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2402570" y="2501356"/>
            <a:ext cx="4446912" cy="315599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Tx/>
              <a:buNone/>
              <a:tabLst>
                <a:tab pos="914400" algn="l"/>
                <a:tab pos="1371600" algn="l"/>
                <a:tab pos="1828800" algn="l"/>
              </a:tabLst>
            </a:pPr>
            <a:r>
              <a:rPr lang="en-US" altLang="zh-CN" sz="1800" dirty="0">
                <a:latin typeface="Comic Sans MS" panose="030F0702030302020204" pitchFamily="66" charset="0"/>
                <a:cs typeface="Times New Roman" panose="02020603050405020304" pitchFamily="18" charset="0"/>
              </a:rPr>
              <a:t>//------------------------------------</a:t>
            </a:r>
          </a:p>
          <a:p>
            <a:pPr marL="457200" indent="-457200">
              <a:buFontTx/>
              <a:buNone/>
              <a:tabLst>
                <a:tab pos="914400" algn="l"/>
                <a:tab pos="1371600" algn="l"/>
                <a:tab pos="1828800" algn="l"/>
              </a:tabLst>
            </a:pPr>
            <a:r>
              <a:rPr lang="en-US" altLang="zh-CN" sz="1800" dirty="0">
                <a:latin typeface="Comic Sans MS" panose="030F0702030302020204" pitchFamily="66" charset="0"/>
                <a:cs typeface="Times New Roman" panose="02020603050405020304" pitchFamily="18" charset="0"/>
              </a:rPr>
              <a:t>// </a:t>
            </a:r>
            <a:r>
              <a:rPr lang="en-US" altLang="zh-CN" sz="19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sz="1900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多数表决器</a:t>
            </a:r>
          </a:p>
          <a:p>
            <a:pPr marL="457200" indent="-457200">
              <a:buFontTx/>
              <a:buNone/>
              <a:tabLst>
                <a:tab pos="914400" algn="l"/>
                <a:tab pos="1371600" algn="l"/>
                <a:tab pos="1828800" algn="l"/>
              </a:tabLst>
            </a:pPr>
            <a:r>
              <a:rPr lang="en-US" altLang="zh-CN" sz="1800" dirty="0">
                <a:latin typeface="Comic Sans MS" panose="030F0702030302020204" pitchFamily="66" charset="0"/>
                <a:cs typeface="Times New Roman" panose="02020603050405020304" pitchFamily="18" charset="0"/>
              </a:rPr>
              <a:t>//------------------------------------</a:t>
            </a:r>
          </a:p>
          <a:p>
            <a:pPr marL="457200" indent="-457200">
              <a:buFontTx/>
              <a:buNone/>
              <a:tabLst>
                <a:tab pos="914400" algn="l"/>
                <a:tab pos="1371600" algn="l"/>
                <a:tab pos="1828800" algn="l"/>
              </a:tabLst>
            </a:pPr>
            <a:r>
              <a:rPr lang="en-US" sz="1800" dirty="0">
                <a:latin typeface="Comic Sans MS" panose="030F0702030302020204" pitchFamily="66" charset="0"/>
                <a:cs typeface="Times New Roman" panose="02020603050405020304" pitchFamily="18" charset="0"/>
              </a:rPr>
              <a:t>module Majority(a, b, c, out) ;</a:t>
            </a:r>
          </a:p>
          <a:p>
            <a:pPr marL="457200" indent="-457200">
              <a:buFontTx/>
              <a:buNone/>
              <a:tabLst>
                <a:tab pos="914400" algn="l"/>
                <a:tab pos="1371600" algn="l"/>
                <a:tab pos="1828800" algn="l"/>
              </a:tabLst>
            </a:pPr>
            <a:r>
              <a:rPr lang="en-US" sz="1800" dirty="0">
                <a:latin typeface="Comic Sans MS" panose="030F0702030302020204" pitchFamily="66" charset="0"/>
                <a:cs typeface="Times New Roman" panose="02020603050405020304" pitchFamily="18" charset="0"/>
              </a:rPr>
              <a:t>  input a, b, c ;</a:t>
            </a:r>
          </a:p>
          <a:p>
            <a:pPr marL="457200" indent="-457200">
              <a:buFontTx/>
              <a:buNone/>
              <a:tabLst>
                <a:tab pos="914400" algn="l"/>
                <a:tab pos="1371600" algn="l"/>
                <a:tab pos="1828800" algn="l"/>
              </a:tabLst>
            </a:pPr>
            <a:r>
              <a:rPr lang="en-US" sz="1800" dirty="0">
                <a:latin typeface="Comic Sans MS" panose="030F0702030302020204" pitchFamily="66" charset="0"/>
                <a:cs typeface="Times New Roman" panose="02020603050405020304" pitchFamily="18" charset="0"/>
              </a:rPr>
              <a:t>  output out ;</a:t>
            </a:r>
          </a:p>
          <a:p>
            <a:pPr marL="457200" indent="-457200">
              <a:buFontTx/>
              <a:buNone/>
              <a:tabLst>
                <a:tab pos="914400" algn="l"/>
                <a:tab pos="1371600" algn="l"/>
                <a:tab pos="1828800" algn="l"/>
              </a:tabLst>
            </a:pPr>
            <a:r>
              <a:rPr lang="en-US" sz="1800" dirty="0">
                <a:latin typeface="Comic Sans MS" panose="030F0702030302020204" pitchFamily="66" charset="0"/>
                <a:cs typeface="Times New Roman" panose="02020603050405020304" pitchFamily="18" charset="0"/>
              </a:rPr>
              <a:t>  assign out = (a &amp; b)|(a &amp; c)|(b &amp; c) ;</a:t>
            </a:r>
          </a:p>
          <a:p>
            <a:pPr marL="457200" indent="-457200">
              <a:buFontTx/>
              <a:buNone/>
              <a:tabLst>
                <a:tab pos="914400" algn="l"/>
                <a:tab pos="1371600" algn="l"/>
                <a:tab pos="1828800" algn="l"/>
              </a:tabLst>
            </a:pPr>
            <a:r>
              <a:rPr lang="en-US" sz="1800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endmodule</a:t>
            </a:r>
            <a:r>
              <a:rPr lang="en-US" sz="1400" b="1" dirty="0" smtClean="0">
                <a:latin typeface="Courier New" pitchFamily="49" charset="0"/>
                <a:ea typeface="ＭＳ Ｐゴシック" pitchFamily="34" charset="-128"/>
              </a:rPr>
              <a:t> </a:t>
            </a:r>
          </a:p>
          <a:p>
            <a:pPr marL="457200" indent="-457200">
              <a:tabLst>
                <a:tab pos="914400" algn="l"/>
                <a:tab pos="1371600" algn="l"/>
                <a:tab pos="1828800" algn="l"/>
              </a:tabLst>
            </a:pPr>
            <a:endParaRPr lang="en-US" sz="1400" b="1" dirty="0" smtClean="0">
              <a:latin typeface="Courier New" pitchFamily="49" charset="0"/>
              <a:ea typeface="ＭＳ Ｐゴシック" pitchFamily="34" charset="-128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5293022" y="5369985"/>
            <a:ext cx="2877728" cy="647138"/>
          </a:xfrm>
          <a:prstGeom prst="wedgeRoundRectCallout">
            <a:avLst>
              <a:gd name="adj1" fmla="val -47698"/>
              <a:gd name="adj2" fmla="val -77062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31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功能描述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19" name="圆角矩形标注 18"/>
          <p:cNvSpPr/>
          <p:nvPr/>
        </p:nvSpPr>
        <p:spPr>
          <a:xfrm>
            <a:off x="5639744" y="4062039"/>
            <a:ext cx="1789756" cy="701904"/>
          </a:xfrm>
          <a:prstGeom prst="wedgeRoundRectCallout">
            <a:avLst>
              <a:gd name="adj1" fmla="val -93015"/>
              <a:gd name="adj2" fmla="val -65292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31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080000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输入输出端口列表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0" name="圆角矩形标注 19"/>
          <p:cNvSpPr/>
          <p:nvPr/>
        </p:nvSpPr>
        <p:spPr>
          <a:xfrm>
            <a:off x="395654" y="3516917"/>
            <a:ext cx="1559043" cy="671841"/>
          </a:xfrm>
          <a:prstGeom prst="wedgeRoundRectCallout">
            <a:avLst>
              <a:gd name="adj1" fmla="val 92301"/>
              <a:gd name="adj2" fmla="val 62757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31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声明输出输入端口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483578" y="2875087"/>
            <a:ext cx="2048088" cy="635917"/>
          </a:xfrm>
          <a:prstGeom prst="wedgeRoundRectCallout">
            <a:avLst>
              <a:gd name="adj1" fmla="val 88896"/>
              <a:gd name="adj2" fmla="val 76171"/>
              <a:gd name="adj3" fmla="val 16667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31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0" scaled="1"/>
            <a:tileRect/>
          </a:gra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ct val="0"/>
              </a:spcBef>
            </a:pPr>
            <a:r>
              <a:rPr lang="zh-CN" altLang="en-US" dirty="0" smtClean="0">
                <a:solidFill>
                  <a:schemeClr val="bg1"/>
                </a:solidFill>
              </a:rPr>
              <a:t>声明模块的名字：</a:t>
            </a:r>
            <a:r>
              <a:rPr lang="en-US" altLang="zh-CN" dirty="0" smtClean="0">
                <a:solidFill>
                  <a:schemeClr val="bg1"/>
                </a:solidFill>
              </a:rPr>
              <a:t>Majority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66066" y="358934"/>
            <a:ext cx="54024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module&lt; </a:t>
            </a:r>
            <a:r>
              <a:rPr lang="zh-CN" altLang="zh-CN" sz="2400" b="1" dirty="0" smtClean="0"/>
              <a:t>模块名＞（＜端口列表＞）</a:t>
            </a:r>
          </a:p>
          <a:p>
            <a:r>
              <a:rPr lang="en-US" altLang="zh-CN" sz="2400" b="1" dirty="0" smtClean="0"/>
              <a:t>    </a:t>
            </a:r>
            <a:r>
              <a:rPr lang="zh-CN" altLang="zh-CN" sz="2400" b="1" dirty="0" smtClean="0"/>
              <a:t>＜端口定义＞</a:t>
            </a:r>
            <a:r>
              <a:rPr lang="en-US" altLang="zh-CN" sz="2400" b="1" dirty="0" smtClean="0"/>
              <a:t> </a:t>
            </a:r>
            <a:endParaRPr lang="zh-CN" altLang="zh-CN" sz="2400" b="1" dirty="0" smtClean="0"/>
          </a:p>
          <a:p>
            <a:r>
              <a:rPr lang="en-US" altLang="zh-CN" sz="2400" b="1" dirty="0" smtClean="0"/>
              <a:t>    </a:t>
            </a:r>
            <a:r>
              <a:rPr lang="zh-CN" altLang="zh-CN" sz="2400" b="1" dirty="0" smtClean="0"/>
              <a:t>＜内部信号定义＞</a:t>
            </a:r>
            <a:r>
              <a:rPr lang="en-US" altLang="zh-CN" sz="2400" b="1" dirty="0" smtClean="0"/>
              <a:t> </a:t>
            </a:r>
            <a:endParaRPr lang="zh-CN" altLang="zh-CN" sz="2400" b="1" dirty="0" smtClean="0"/>
          </a:p>
          <a:p>
            <a:r>
              <a:rPr lang="en-US" altLang="zh-CN" sz="2400" b="1" dirty="0" smtClean="0"/>
              <a:t>    </a:t>
            </a:r>
            <a:r>
              <a:rPr lang="zh-CN" altLang="zh-CN" sz="2400" b="1" dirty="0" smtClean="0"/>
              <a:t>＜功能描述＞</a:t>
            </a:r>
          </a:p>
          <a:p>
            <a:r>
              <a:rPr lang="en-US" altLang="zh-CN" sz="2400" b="1" dirty="0" smtClean="0"/>
              <a:t>end module </a:t>
            </a:r>
            <a:endParaRPr lang="zh-CN" altLang="zh-CN" sz="2400" b="1" dirty="0" smtClean="0"/>
          </a:p>
          <a:p>
            <a:endParaRPr lang="zh-CN" altLang="en-US" sz="24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1499799" y="570155"/>
            <a:ext cx="553998" cy="16071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b="1" dirty="0" smtClean="0"/>
              <a:t>模块的结构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3250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9" grpId="0" animBg="1"/>
      <p:bldP spid="20" grpId="0" animBg="1"/>
      <p:bldP spid="2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035798" y="1714090"/>
            <a:ext cx="8013779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3063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module 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test_Majority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;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reg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[2:0] count ;     // input - three bit counter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wire out ;               // output of majority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// </a:t>
            </a: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实例化多数表决器</a:t>
            </a:r>
            <a:endParaRPr kumimoji="0" lang="zh-CN" alt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kumimoji="0" lang="en-US" altLang="zh-CN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mic Sans MS" panose="030F0702030302020204" pitchFamily="66" charset="0"/>
                <a:ea typeface="宋体" panose="02010600030101010101" pitchFamily="2" charset="-122"/>
                <a:cs typeface="Times New Roman" panose="02020603050405020304" pitchFamily="18" charset="0"/>
              </a:rPr>
              <a:t>Majority m(count[0],count[1],count[2],out) ;</a:t>
            </a:r>
          </a:p>
          <a:p>
            <a:pPr lvl="0" defTabSz="914400"/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// 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生成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输入变量的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个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输入取值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0" defTabSz="914400"/>
            <a:r>
              <a:rPr lang="zh-CN" altLang="en-US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initial begin</a:t>
            </a:r>
            <a:endParaRPr lang="en-US" altLang="zh-CN" dirty="0"/>
          </a:p>
          <a:p>
            <a:pPr lvl="0" defTabSz="914400"/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    count = 3'b000 ;</a:t>
            </a:r>
            <a:endParaRPr lang="en-US" altLang="zh-CN" dirty="0"/>
          </a:p>
          <a:p>
            <a:pPr lvl="0" defTabSz="914400"/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    repeat (8) begin</a:t>
            </a:r>
            <a:endParaRPr lang="en-US" altLang="zh-CN" dirty="0"/>
          </a:p>
          <a:p>
            <a:pPr lvl="0" defTabSz="914400"/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      #100</a:t>
            </a:r>
            <a:endParaRPr lang="en-US" altLang="zh-CN" dirty="0"/>
          </a:p>
          <a:p>
            <a:pPr lvl="0" defTabSz="914400"/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      $display("in = %b, out = %b",</a:t>
            </a:r>
            <a:r>
              <a:rPr lang="en-US" altLang="zh-CN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count,out</a:t>
            </a:r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) ;</a:t>
            </a:r>
            <a:endParaRPr lang="en-US" altLang="zh-CN" dirty="0"/>
          </a:p>
          <a:p>
            <a:pPr lvl="0" defTabSz="914400"/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      count = count + 3'b001 ;</a:t>
            </a:r>
            <a:endParaRPr lang="en-US" altLang="zh-CN" dirty="0"/>
          </a:p>
          <a:p>
            <a:pPr lvl="0" defTabSz="914400"/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    end </a:t>
            </a:r>
            <a:endParaRPr lang="en-US" altLang="zh-CN" dirty="0"/>
          </a:p>
          <a:p>
            <a:pPr lvl="0" defTabSz="914400"/>
            <a:r>
              <a:rPr lang="en-US" altLang="zh-CN" dirty="0">
                <a:latin typeface="Comic Sans MS" panose="030F0702030302020204" pitchFamily="66" charset="0"/>
                <a:cs typeface="Times New Roman" panose="02020603050405020304" pitchFamily="18" charset="0"/>
              </a:rPr>
              <a:t>  end</a:t>
            </a:r>
          </a:p>
          <a:p>
            <a:pPr lvl="0" defTabSz="914400"/>
            <a:r>
              <a:rPr lang="en-US" altLang="zh-CN" dirty="0" err="1">
                <a:latin typeface="Comic Sans MS" panose="030F0702030302020204" pitchFamily="66" charset="0"/>
                <a:cs typeface="Times New Roman" panose="02020603050405020304" pitchFamily="18" charset="0"/>
              </a:rPr>
              <a:t>endmodule</a:t>
            </a: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306388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26625" name="图片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0783" y="2542739"/>
            <a:ext cx="1644650" cy="1770063"/>
          </a:xfrm>
          <a:prstGeom prst="roundRect">
            <a:avLst>
              <a:gd name="adj" fmla="val 548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" name="文本框 2"/>
          <p:cNvSpPr txBox="1"/>
          <p:nvPr/>
        </p:nvSpPr>
        <p:spPr>
          <a:xfrm>
            <a:off x="1556239" y="360484"/>
            <a:ext cx="66816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2400" b="1" dirty="0"/>
              <a:t>为了测试设计代码正确与否，需提供激励信号</a:t>
            </a:r>
            <a:r>
              <a:rPr lang="zh-CN" altLang="zh-CN" sz="2400" b="1" dirty="0" smtClean="0"/>
              <a:t>，</a:t>
            </a:r>
            <a:endParaRPr lang="en-US" altLang="zh-CN" sz="2400" b="1" dirty="0" smtClean="0"/>
          </a:p>
          <a:p>
            <a:r>
              <a:rPr lang="zh-CN" altLang="zh-CN" sz="2400" b="1" dirty="0" smtClean="0"/>
              <a:t>观测</a:t>
            </a:r>
            <a:r>
              <a:rPr lang="zh-CN" altLang="zh-CN" sz="2400" b="1" dirty="0"/>
              <a:t>输出信号。搭建一个测试平台，</a:t>
            </a:r>
            <a:r>
              <a:rPr lang="en-US" altLang="zh-CN" sz="2400" dirty="0" err="1"/>
              <a:t>testbench</a:t>
            </a:r>
            <a:r>
              <a:rPr lang="zh-CN" altLang="zh-CN" sz="2400" b="1" dirty="0"/>
              <a:t>。</a:t>
            </a:r>
            <a:endParaRPr lang="zh-CN" altLang="zh-CN" sz="2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75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r="906"/>
          <a:stretch/>
        </p:blipFill>
        <p:spPr>
          <a:xfrm>
            <a:off x="1558752" y="822354"/>
            <a:ext cx="6596614" cy="5242746"/>
          </a:xfrm>
          <a:prstGeom prst="roundRect">
            <a:avLst>
              <a:gd name="adj" fmla="val 133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294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29"/>
          <p:cNvSpPr>
            <a:spLocks noChangeArrowheads="1"/>
          </p:cNvSpPr>
          <p:nvPr/>
        </p:nvSpPr>
        <p:spPr bwMode="auto">
          <a:xfrm>
            <a:off x="3267100" y="933610"/>
            <a:ext cx="4025826" cy="455613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2" name="圆角矩形 72"/>
          <p:cNvSpPr>
            <a:spLocks noChangeArrowheads="1"/>
          </p:cNvSpPr>
          <p:nvPr/>
        </p:nvSpPr>
        <p:spPr bwMode="auto">
          <a:xfrm>
            <a:off x="3267598" y="1774884"/>
            <a:ext cx="4025826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36" name="TextBox 24"/>
          <p:cNvSpPr>
            <a:spLocks noChangeArrowheads="1"/>
          </p:cNvSpPr>
          <p:nvPr/>
        </p:nvSpPr>
        <p:spPr bwMode="auto">
          <a:xfrm>
            <a:off x="3833157" y="1766403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数字系统与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集成电路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3" name="圆角矩形 73"/>
          <p:cNvSpPr>
            <a:spLocks noChangeArrowheads="1"/>
          </p:cNvSpPr>
          <p:nvPr/>
        </p:nvSpPr>
        <p:spPr bwMode="auto">
          <a:xfrm>
            <a:off x="3271145" y="2624797"/>
            <a:ext cx="4025826" cy="455612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sp>
        <p:nvSpPr>
          <p:cNvPr id="41" name="TextBox 24"/>
          <p:cNvSpPr>
            <a:spLocks noChangeArrowheads="1"/>
          </p:cNvSpPr>
          <p:nvPr/>
        </p:nvSpPr>
        <p:spPr bwMode="auto">
          <a:xfrm>
            <a:off x="3824139" y="2613134"/>
            <a:ext cx="2934811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数字信号与基本概念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圆角矩形 76"/>
          <p:cNvSpPr>
            <a:spLocks noChangeArrowheads="1"/>
          </p:cNvSpPr>
          <p:nvPr/>
        </p:nvSpPr>
        <p:spPr bwMode="auto">
          <a:xfrm>
            <a:off x="3267595" y="3468798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2481034" y="3435923"/>
            <a:ext cx="574675" cy="547687"/>
            <a:chOff x="2509912" y="4018822"/>
            <a:chExt cx="574675" cy="547687"/>
          </a:xfrm>
        </p:grpSpPr>
        <p:sp>
          <p:nvSpPr>
            <p:cNvPr id="30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0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4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42" name="TextBox 31"/>
          <p:cNvSpPr>
            <a:spLocks noChangeArrowheads="1"/>
          </p:cNvSpPr>
          <p:nvPr/>
        </p:nvSpPr>
        <p:spPr bwMode="auto">
          <a:xfrm>
            <a:off x="3833157" y="3487104"/>
            <a:ext cx="3088699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en-US" altLang="zh-CN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Verilog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硬件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描述语言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481034" y="2575214"/>
            <a:ext cx="574675" cy="547687"/>
            <a:chOff x="2509912" y="4018822"/>
            <a:chExt cx="574675" cy="547687"/>
          </a:xfrm>
        </p:grpSpPr>
        <p:sp>
          <p:nvSpPr>
            <p:cNvPr id="23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24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3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481034" y="1729639"/>
            <a:ext cx="574675" cy="547687"/>
            <a:chOff x="2509912" y="4018822"/>
            <a:chExt cx="574675" cy="547687"/>
          </a:xfrm>
        </p:grpSpPr>
        <p:sp>
          <p:nvSpPr>
            <p:cNvPr id="26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3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>
                  <a:latin typeface="黑体" pitchFamily="49" charset="-122"/>
                  <a:sym typeface="黑体" pitchFamily="49" charset="-122"/>
                </a:rPr>
                <a:t>2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473440" y="884064"/>
            <a:ext cx="574675" cy="547687"/>
            <a:chOff x="2509912" y="4018822"/>
            <a:chExt cx="574675" cy="547687"/>
          </a:xfrm>
        </p:grpSpPr>
        <p:sp>
          <p:nvSpPr>
            <p:cNvPr id="45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46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1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27" name="TextBox 24"/>
          <p:cNvSpPr>
            <a:spLocks noChangeArrowheads="1"/>
          </p:cNvSpPr>
          <p:nvPr/>
        </p:nvSpPr>
        <p:spPr bwMode="auto">
          <a:xfrm>
            <a:off x="3826976" y="926349"/>
            <a:ext cx="1395928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微软雅黑" pitchFamily="34" charset="-122"/>
              </a:rPr>
              <a:t>课程简介</a:t>
            </a:r>
            <a:endParaRPr lang="zh-CN" altLang="en-US" sz="2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76"/>
          <p:cNvSpPr>
            <a:spLocks noChangeArrowheads="1"/>
          </p:cNvSpPr>
          <p:nvPr/>
        </p:nvSpPr>
        <p:spPr bwMode="auto">
          <a:xfrm>
            <a:off x="3260001" y="4341096"/>
            <a:ext cx="4025827" cy="457200"/>
          </a:xfrm>
          <a:prstGeom prst="roundRect">
            <a:avLst>
              <a:gd name="adj" fmla="val 50000"/>
            </a:avLst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473440" y="4308221"/>
            <a:ext cx="574675" cy="547687"/>
            <a:chOff x="2509912" y="4018822"/>
            <a:chExt cx="574675" cy="547687"/>
          </a:xfrm>
        </p:grpSpPr>
        <p:sp>
          <p:nvSpPr>
            <p:cNvPr id="37" name="椭圆 68"/>
            <p:cNvSpPr>
              <a:spLocks noChangeAspect="1" noChangeArrowheads="1"/>
            </p:cNvSpPr>
            <p:nvPr/>
          </p:nvSpPr>
          <p:spPr bwMode="auto">
            <a:xfrm>
              <a:off x="2509912" y="4018822"/>
              <a:ext cx="574675" cy="547687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lIns="81614" tIns="40807" rIns="81614" bIns="40807"/>
            <a:lstStyle/>
            <a:p>
              <a:endParaRPr lang="zh-CN" altLang="zh-CN" sz="2000">
                <a:ea typeface="黑体" pitchFamily="49" charset="-122"/>
                <a:sym typeface="黑体" pitchFamily="49" charset="-122"/>
              </a:endParaRPr>
            </a:p>
          </p:txBody>
        </p:sp>
        <p:sp>
          <p:nvSpPr>
            <p:cNvPr id="38" name="TextBox 34"/>
            <p:cNvSpPr>
              <a:spLocks noChangeArrowheads="1"/>
            </p:cNvSpPr>
            <p:nvPr/>
          </p:nvSpPr>
          <p:spPr bwMode="auto">
            <a:xfrm>
              <a:off x="2620720" y="4025965"/>
              <a:ext cx="345962" cy="513298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81614" tIns="40807" rIns="81614" bIns="40807">
              <a:spAutoFit/>
            </a:bodyPr>
            <a:lstStyle/>
            <a:p>
              <a:r>
                <a:rPr lang="en-US" altLang="zh-CN" sz="2800" b="1" dirty="0" smtClean="0">
                  <a:latin typeface="黑体" pitchFamily="49" charset="-122"/>
                  <a:sym typeface="黑体" pitchFamily="49" charset="-122"/>
                </a:rPr>
                <a:t>5</a:t>
              </a:r>
              <a:endParaRPr lang="zh-CN" altLang="en-US" sz="2800" b="1" dirty="0">
                <a:latin typeface="黑体" pitchFamily="49" charset="-122"/>
                <a:sym typeface="黑体" pitchFamily="49" charset="-122"/>
              </a:endParaRPr>
            </a:p>
          </p:txBody>
        </p:sp>
      </p:grp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3826059" y="4353814"/>
            <a:ext cx="2627035" cy="451743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1614" tIns="40807" rIns="81614" bIns="40807">
            <a:spAutoFit/>
          </a:bodyPr>
          <a:lstStyle/>
          <a:p>
            <a:r>
              <a:rPr lang="zh-CN" altLang="en-US" sz="2400" dirty="0" smtClean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sym typeface="黑体" pitchFamily="49" charset="-122"/>
              </a:rPr>
              <a:t>数字系统设计方法</a:t>
            </a:r>
            <a:endParaRPr lang="zh-CN" altLang="en-US" sz="2000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" name="圆角矩形 29"/>
          <p:cNvSpPr>
            <a:spLocks noChangeArrowheads="1"/>
          </p:cNvSpPr>
          <p:nvPr/>
        </p:nvSpPr>
        <p:spPr bwMode="auto">
          <a:xfrm>
            <a:off x="3270759" y="4360194"/>
            <a:ext cx="4025826" cy="459618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alpha val="37000"/>
            </a:schemeClr>
          </a:solidFill>
          <a:ln w="19050">
            <a:solidFill>
              <a:schemeClr val="tx1"/>
            </a:solidFill>
            <a:miter lim="800000"/>
            <a:headEnd/>
            <a:tailEnd/>
          </a:ln>
          <a:extLst/>
        </p:spPr>
        <p:txBody>
          <a:bodyPr lIns="81614" tIns="40807" rIns="81614" bIns="40807"/>
          <a:lstStyle/>
          <a:p>
            <a:endParaRPr lang="zh-CN" altLang="zh-CN" sz="2000">
              <a:ea typeface="黑体" pitchFamily="49" charset="-122"/>
              <a:sym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816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56060" y="800100"/>
            <a:ext cx="7429499" cy="49911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 smtClean="0"/>
              <a:t>传统设计方法：采用各种功能固定的通用中、小规模集成电路设计。</a:t>
            </a:r>
            <a:endParaRPr lang="en-US" altLang="zh-CN" b="1" dirty="0" smtClean="0"/>
          </a:p>
          <a:p>
            <a:pPr marL="0" indent="0">
              <a:buNone/>
            </a:pPr>
            <a:r>
              <a:rPr lang="zh-CN" altLang="en-US" b="1" dirty="0"/>
              <a:t>现代</a:t>
            </a:r>
            <a:r>
              <a:rPr lang="zh-CN" altLang="en-US" b="1" dirty="0" smtClean="0"/>
              <a:t>设计方法：利用硬件描述语言对数字电路的行为进行建模，利用</a:t>
            </a:r>
            <a:r>
              <a:rPr lang="en-US" altLang="zh-CN" b="1" dirty="0" smtClean="0"/>
              <a:t>EDA</a:t>
            </a:r>
            <a:r>
              <a:rPr lang="zh-CN" altLang="en-US" b="1" dirty="0" smtClean="0"/>
              <a:t>软件对电路进行优化和仿真，然后使用逻辑综合工具将设计转换成物理实现的网表文件，最后用</a:t>
            </a:r>
            <a:r>
              <a:rPr lang="en-US" altLang="zh-CN" b="1" dirty="0" smtClean="0"/>
              <a:t>PLD</a:t>
            </a:r>
            <a:r>
              <a:rPr lang="zh-CN" altLang="en-US" b="1" dirty="0" smtClean="0"/>
              <a:t>或</a:t>
            </a:r>
            <a:r>
              <a:rPr lang="en-US" altLang="zh-CN" b="1" dirty="0" smtClean="0"/>
              <a:t>ASIC</a:t>
            </a:r>
            <a:r>
              <a:rPr lang="zh-CN" altLang="en-US" b="1" dirty="0" smtClean="0"/>
              <a:t>完成数字系统</a:t>
            </a:r>
            <a:r>
              <a:rPr lang="zh-CN" altLang="en-US" b="1" dirty="0" smtClean="0"/>
              <a:t>。</a:t>
            </a:r>
            <a:endParaRPr lang="en-US" altLang="zh-CN" b="1" dirty="0" smtClean="0"/>
          </a:p>
          <a:p>
            <a:pPr>
              <a:buNone/>
            </a:pPr>
            <a:r>
              <a:rPr lang="zh-CN" altLang="en-US" b="1" dirty="0"/>
              <a:t>三</a:t>
            </a:r>
            <a:r>
              <a:rPr lang="zh-CN" altLang="zh-CN" b="1" dirty="0"/>
              <a:t>个</a:t>
            </a:r>
            <a:r>
              <a:rPr lang="zh-CN" altLang="en-US" b="1" dirty="0"/>
              <a:t>特</a:t>
            </a:r>
            <a:r>
              <a:rPr lang="zh-CN" altLang="zh-CN" b="1" dirty="0"/>
              <a:t>点</a:t>
            </a:r>
            <a:r>
              <a:rPr lang="zh-CN" altLang="zh-CN" b="1" dirty="0" smtClean="0"/>
              <a:t>：分层设计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自顶向下</a:t>
            </a:r>
            <a:r>
              <a:rPr lang="zh-CN" altLang="en-US" b="1" dirty="0" smtClean="0"/>
              <a:t>、</a:t>
            </a:r>
            <a:r>
              <a:rPr lang="zh-CN" altLang="zh-CN" b="1" dirty="0" smtClean="0"/>
              <a:t>模块化</a:t>
            </a:r>
            <a:endParaRPr lang="zh-CN" altLang="zh-CN" b="1" dirty="0"/>
          </a:p>
          <a:p>
            <a:pPr marL="0" indent="0">
              <a:buNone/>
            </a:pP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91807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16624" y="989704"/>
            <a:ext cx="733278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 smtClean="0"/>
              <a:t>仿真工具：验证代码是否能够完成我们</a:t>
            </a:r>
            <a:r>
              <a:rPr lang="zh-CN" altLang="zh-CN" sz="2400" b="1" dirty="0" smtClean="0"/>
              <a:t>预期的</a:t>
            </a:r>
            <a:r>
              <a:rPr lang="zh-CN" altLang="zh-CN" sz="2400" b="1" dirty="0" smtClean="0"/>
              <a:t>功能</a:t>
            </a:r>
          </a:p>
          <a:p>
            <a:r>
              <a:rPr lang="zh-CN" altLang="zh-CN" sz="2400" b="1" dirty="0" smtClean="0"/>
              <a:t>综合工具：把代码变成具体的物理可实现</a:t>
            </a:r>
            <a:r>
              <a:rPr lang="zh-CN" altLang="zh-CN" sz="2400" b="1" dirty="0" smtClean="0"/>
              <a:t>的电路</a:t>
            </a:r>
            <a:r>
              <a:rPr lang="zh-CN" altLang="zh-CN" sz="2400" b="1" dirty="0" smtClean="0"/>
              <a:t>。</a:t>
            </a:r>
            <a:endParaRPr lang="en-US" altLang="zh-CN" sz="2400" b="1" dirty="0" smtClean="0"/>
          </a:p>
          <a:p>
            <a:endParaRPr lang="zh-CN" altLang="zh-CN" sz="2400" b="1" dirty="0" smtClean="0"/>
          </a:p>
          <a:p>
            <a:r>
              <a:rPr lang="zh-CN" altLang="zh-CN" sz="2400" b="1" dirty="0" smtClean="0"/>
              <a:t>本课程用的是：</a:t>
            </a:r>
          </a:p>
          <a:p>
            <a:r>
              <a:rPr lang="en-US" altLang="zh-CN" sz="2400" b="1" dirty="0" smtClean="0"/>
              <a:t>   Modelsim</a:t>
            </a:r>
            <a:endParaRPr lang="zh-CN" altLang="zh-CN" sz="2400" b="1" dirty="0" smtClean="0"/>
          </a:p>
          <a:p>
            <a:r>
              <a:rPr lang="en-US" altLang="zh-CN" sz="2400" b="1" dirty="0" smtClean="0"/>
              <a:t>   Quartus</a:t>
            </a:r>
            <a:r>
              <a:rPr lang="zh-CN" altLang="zh-CN" sz="2400" b="1" dirty="0" smtClean="0"/>
              <a:t>Ⅱ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960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06218" y="171449"/>
            <a:ext cx="6714458" cy="1143000"/>
          </a:xfrm>
        </p:spPr>
        <p:txBody>
          <a:bodyPr/>
          <a:lstStyle/>
          <a:p>
            <a:r>
              <a:rPr lang="en-US" altLang="zh-CN" dirty="0"/>
              <a:t>Design </a:t>
            </a:r>
            <a:r>
              <a:rPr lang="en-US" altLang="zh-CN" dirty="0" smtClean="0"/>
              <a:t>Process — Top-down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04" y="1163037"/>
            <a:ext cx="3572292" cy="25544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9894" y="3946736"/>
            <a:ext cx="3230294" cy="260006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245" y="1163037"/>
            <a:ext cx="3854814" cy="255445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635698" y="3810952"/>
            <a:ext cx="6559826" cy="227180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cap="all" dirty="0" smtClean="0">
                <a:latin typeface="+mj-lt"/>
                <a:ea typeface="+mj-ea"/>
                <a:cs typeface="+mj-cs"/>
              </a:rPr>
              <a:t>    Top </a:t>
            </a:r>
            <a:r>
              <a:rPr lang="en-US" altLang="zh-CN" cap="all" dirty="0">
                <a:latin typeface="+mj-lt"/>
                <a:ea typeface="+mj-ea"/>
                <a:cs typeface="+mj-cs"/>
              </a:rPr>
              <a:t>level  </a:t>
            </a:r>
            <a:r>
              <a:rPr lang="en-US" altLang="zh-CN" cap="all" dirty="0" smtClean="0">
                <a:latin typeface="+mj-lt"/>
                <a:ea typeface="+mj-ea"/>
                <a:cs typeface="+mj-cs"/>
              </a:rPr>
              <a:t>                                                      Sub Module</a:t>
            </a:r>
            <a:endParaRPr lang="en-US" altLang="zh-CN" cap="all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altLang="zh-CN" cap="all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cap="all" dirty="0">
                <a:latin typeface="+mj-lt"/>
                <a:ea typeface="+mj-ea"/>
                <a:cs typeface="+mj-cs"/>
              </a:rPr>
              <a:t> 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endParaRPr lang="en-US" altLang="zh-CN" cap="all" dirty="0">
              <a:latin typeface="+mj-lt"/>
              <a:ea typeface="+mj-ea"/>
              <a:cs typeface="+mj-cs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cap="all" dirty="0">
                <a:latin typeface="+mj-lt"/>
                <a:ea typeface="+mj-ea"/>
                <a:cs typeface="+mj-cs"/>
              </a:rPr>
              <a:t>                        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</a:pPr>
            <a:r>
              <a:rPr lang="en-US" altLang="zh-CN" cap="all" dirty="0">
                <a:latin typeface="+mj-lt"/>
                <a:ea typeface="+mj-ea"/>
                <a:cs typeface="+mj-cs"/>
              </a:rPr>
              <a:t>                                                           </a:t>
            </a:r>
            <a:r>
              <a:rPr lang="en-US" altLang="zh-CN" cap="all" dirty="0" smtClean="0">
                <a:latin typeface="+mj-lt"/>
                <a:ea typeface="+mj-ea"/>
                <a:cs typeface="+mj-cs"/>
              </a:rPr>
              <a:t>                 PCB</a:t>
            </a:r>
            <a:endParaRPr lang="zh-CN" altLang="en-US" cap="all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864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用户目录\我的文档\Tencent Files\2710474583\Image\C2C\{{ZSGHN7I$VF]N8E(Q5NJS1.png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5011" y="1914861"/>
            <a:ext cx="5819887" cy="3453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140772" y="109728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集成电路的实现方法：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6320" y="583349"/>
            <a:ext cx="6446001" cy="1134978"/>
          </a:xfrm>
        </p:spPr>
        <p:txBody>
          <a:bodyPr>
            <a:normAutofit/>
          </a:bodyPr>
          <a:lstStyle/>
          <a:p>
            <a:r>
              <a:rPr lang="zh-CN" altLang="en-US" sz="3200" b="1" dirty="0" smtClean="0"/>
              <a:t>学习目标</a:t>
            </a:r>
            <a:endParaRPr lang="zh-CN" altLang="en-US" sz="32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5692" y="1718327"/>
            <a:ext cx="8034203" cy="2924941"/>
          </a:xfrm>
        </p:spPr>
        <p:txBody>
          <a:bodyPr>
            <a:normAutofit fontScale="25000" lnSpcReduction="20000"/>
          </a:bodyPr>
          <a:lstStyle/>
          <a:p>
            <a:pPr>
              <a:buNone/>
            </a:pPr>
            <a:r>
              <a:rPr lang="en-US" altLang="zh-CN" sz="11200" dirty="0" smtClean="0"/>
              <a:t> </a:t>
            </a:r>
            <a:r>
              <a:rPr lang="en-US" altLang="zh-CN" sz="9600" dirty="0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）系统学习数字系统的基本概念、基本原理、</a:t>
            </a:r>
            <a:r>
              <a:rPr lang="zh-CN" altLang="en-US" sz="9600" dirty="0" smtClean="0">
                <a:latin typeface="黑体" pitchFamily="49" charset="-122"/>
                <a:ea typeface="黑体" pitchFamily="49" charset="-122"/>
              </a:rPr>
              <a:t>基本特性</a:t>
            </a:r>
            <a:endParaRPr lang="en-US" altLang="zh-CN" sz="9600" dirty="0" smtClean="0">
              <a:latin typeface="黑体" pitchFamily="49" charset="-122"/>
              <a:ea typeface="黑体" pitchFamily="49" charset="-122"/>
            </a:endParaRPr>
          </a:p>
          <a:p>
            <a:pPr>
              <a:buNone/>
            </a:pPr>
            <a:r>
              <a:rPr lang="en-US" altLang="zh-CN" sz="9600" dirty="0"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9600" dirty="0" smtClean="0">
                <a:latin typeface="黑体" pitchFamily="49" charset="-122"/>
                <a:ea typeface="黑体" pitchFamily="49" charset="-122"/>
              </a:rPr>
              <a:t>  </a:t>
            </a:r>
            <a:r>
              <a:rPr lang="zh-CN" altLang="en-US" sz="9600" dirty="0" smtClean="0">
                <a:latin typeface="黑体" pitchFamily="49" charset="-122"/>
                <a:ea typeface="黑体" pitchFamily="49" charset="-122"/>
              </a:rPr>
              <a:t> 及基本电路；</a:t>
            </a:r>
            <a:endParaRPr lang="en-US" altLang="zh-CN" sz="9600" dirty="0" smtClean="0">
              <a:latin typeface="黑体" pitchFamily="49" charset="-122"/>
              <a:ea typeface="黑体" pitchFamily="49" charset="-122"/>
            </a:endParaRPr>
          </a:p>
          <a:p>
            <a:pPr>
              <a:buNone/>
            </a:pPr>
            <a:r>
              <a:rPr lang="en-US" altLang="zh-CN" sz="9600" dirty="0" smtClean="0">
                <a:latin typeface="黑体" pitchFamily="49" charset="-122"/>
                <a:ea typeface="黑体" pitchFamily="49" charset="-122"/>
              </a:rPr>
              <a:t> 2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）熟练掌握数字系统的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基本设计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方法；</a:t>
            </a:r>
            <a:endParaRPr lang="en-US" altLang="zh-CN" sz="9600" dirty="0" smtClean="0">
              <a:latin typeface="黑体" pitchFamily="49" charset="-122"/>
              <a:ea typeface="黑体" pitchFamily="49" charset="-122"/>
            </a:endParaRPr>
          </a:p>
          <a:p>
            <a:pPr>
              <a:buNone/>
            </a:pPr>
            <a:r>
              <a:rPr lang="en-US" altLang="zh-CN" sz="9600" dirty="0" smtClean="0">
                <a:latin typeface="黑体" pitchFamily="49" charset="-122"/>
                <a:ea typeface="黑体" pitchFamily="49" charset="-122"/>
              </a:rPr>
              <a:t> 3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）熟练</a:t>
            </a:r>
            <a:r>
              <a:rPr lang="zh-CN" altLang="en-US" sz="9600" dirty="0" smtClean="0">
                <a:latin typeface="黑体" pitchFamily="49" charset="-122"/>
                <a:ea typeface="黑体" pitchFamily="49" charset="-122"/>
              </a:rPr>
              <a:t>掌握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利用</a:t>
            </a:r>
            <a:r>
              <a:rPr lang="en-US" altLang="zh-CN" sz="9600" dirty="0" smtClean="0">
                <a:latin typeface="黑体" pitchFamily="49" charset="-122"/>
                <a:ea typeface="黑体" pitchFamily="49" charset="-122"/>
              </a:rPr>
              <a:t>EDA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工具</a:t>
            </a:r>
            <a:r>
              <a:rPr lang="zh-CN" altLang="en-US" sz="9600" dirty="0"/>
              <a:t>（</a:t>
            </a:r>
            <a:r>
              <a:rPr lang="en-US" altLang="zh-CN" sz="9600" dirty="0"/>
              <a:t> </a:t>
            </a:r>
            <a:r>
              <a:rPr lang="en-US" altLang="zh-CN" sz="9600" dirty="0" err="1"/>
              <a:t>Modelsim</a:t>
            </a:r>
            <a:r>
              <a:rPr lang="zh-CN" altLang="en-US" sz="9600" dirty="0"/>
              <a:t>和</a:t>
            </a:r>
            <a:r>
              <a:rPr lang="en-US" altLang="zh-CN" sz="9600" dirty="0" err="1"/>
              <a:t>Quartus</a:t>
            </a:r>
            <a:r>
              <a:rPr lang="zh-CN" altLang="zh-CN" sz="9600" dirty="0"/>
              <a:t>Ⅱ</a:t>
            </a:r>
            <a:r>
              <a:rPr lang="zh-CN" altLang="en-US" sz="9600" b="1" dirty="0" smtClean="0"/>
              <a:t>）</a:t>
            </a:r>
            <a:endParaRPr lang="en-US" altLang="zh-CN" sz="9600" b="1" dirty="0" smtClean="0"/>
          </a:p>
          <a:p>
            <a:pPr>
              <a:buNone/>
            </a:pPr>
            <a:r>
              <a:rPr lang="en-US" altLang="zh-CN" sz="9600" dirty="0" smtClean="0">
                <a:latin typeface="黑体" pitchFamily="49" charset="-122"/>
                <a:ea typeface="黑体" pitchFamily="49" charset="-122"/>
              </a:rPr>
              <a:t>   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对简单</a:t>
            </a:r>
            <a:r>
              <a:rPr lang="zh-CN" altLang="en-US" sz="9600" dirty="0" smtClean="0">
                <a:latin typeface="黑体" pitchFamily="49" charset="-122"/>
                <a:ea typeface="黑体" pitchFamily="49" charset="-122"/>
              </a:rPr>
              <a:t>数字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电路进行</a:t>
            </a:r>
            <a:r>
              <a:rPr lang="zh-CN" altLang="en-US" sz="9600" dirty="0" smtClean="0">
                <a:latin typeface="黑体" pitchFamily="49" charset="-122"/>
                <a:ea typeface="黑体" pitchFamily="49" charset="-122"/>
              </a:rPr>
              <a:t>设计、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仿真和综合</a:t>
            </a:r>
            <a:r>
              <a:rPr lang="zh-CN" altLang="en-US" sz="9600" dirty="0" smtClean="0">
                <a:latin typeface="黑体" pitchFamily="49" charset="-122"/>
                <a:ea typeface="黑体" pitchFamily="49" charset="-122"/>
              </a:rPr>
              <a:t>的方法</a:t>
            </a:r>
            <a:r>
              <a:rPr lang="zh-CN" altLang="zh-CN" sz="9600" dirty="0" smtClean="0">
                <a:latin typeface="黑体" pitchFamily="49" charset="-122"/>
                <a:ea typeface="黑体" pitchFamily="49" charset="-122"/>
              </a:rPr>
              <a:t>。</a:t>
            </a:r>
            <a:r>
              <a:rPr lang="zh-CN" altLang="en-US" sz="9600" dirty="0" smtClean="0">
                <a:latin typeface="黑体" pitchFamily="49" charset="-122"/>
                <a:ea typeface="黑体" pitchFamily="49" charset="-122"/>
              </a:rPr>
              <a:t>（自学）</a:t>
            </a:r>
            <a:endParaRPr lang="zh-CN" altLang="zh-CN" sz="9600" dirty="0" smtClean="0">
              <a:latin typeface="黑体" pitchFamily="49" charset="-122"/>
              <a:ea typeface="黑体" pitchFamily="49" charset="-122"/>
            </a:endParaRPr>
          </a:p>
          <a:p>
            <a:pPr>
              <a:buNone/>
            </a:pPr>
            <a:r>
              <a:rPr lang="en-US" altLang="zh-CN" sz="9600" b="1" dirty="0" smtClean="0"/>
              <a:t> </a:t>
            </a:r>
            <a:endParaRPr lang="zh-CN" altLang="zh-CN" sz="9600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3453" y="641839"/>
            <a:ext cx="7628516" cy="458079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2800" b="1" dirty="0" smtClean="0"/>
              <a:t>            </a:t>
            </a:r>
            <a:endParaRPr lang="en-US" altLang="zh-CN" sz="2800" b="1" dirty="0" smtClean="0"/>
          </a:p>
          <a:p>
            <a:pPr marL="0" indent="0">
              <a:buNone/>
            </a:pPr>
            <a:r>
              <a:rPr lang="zh-CN" altLang="en-US" b="1" dirty="0"/>
              <a:t>传统设计方法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</a:t>
            </a:r>
            <a:r>
              <a:rPr lang="zh-CN" altLang="en-US" b="1" dirty="0" smtClean="0"/>
              <a:t>采用</a:t>
            </a:r>
            <a:r>
              <a:rPr lang="zh-CN" altLang="en-US" b="1" dirty="0"/>
              <a:t>各种功能固定的通用中、小规模集成电路设计。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b="1" dirty="0"/>
              <a:t>现代设计方法</a:t>
            </a:r>
            <a:r>
              <a:rPr lang="zh-CN" altLang="en-US" b="1" dirty="0" smtClean="0"/>
              <a:t>：</a:t>
            </a:r>
            <a:endParaRPr lang="en-US" altLang="zh-CN" b="1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</a:t>
            </a:r>
            <a:r>
              <a:rPr lang="zh-CN" altLang="en-US" b="1" dirty="0"/>
              <a:t>采用</a:t>
            </a:r>
            <a:r>
              <a:rPr lang="zh-CN" altLang="en-US" b="1" dirty="0" smtClean="0"/>
              <a:t>硬件</a:t>
            </a:r>
            <a:r>
              <a:rPr lang="zh-CN" altLang="en-US" b="1" dirty="0"/>
              <a:t>描述</a:t>
            </a:r>
            <a:r>
              <a:rPr lang="zh-CN" altLang="en-US" b="1" dirty="0" smtClean="0"/>
              <a:t>语言（</a:t>
            </a:r>
            <a:r>
              <a:rPr lang="en-US" altLang="zh-CN" dirty="0"/>
              <a:t> Hardware Description Language </a:t>
            </a:r>
            <a:r>
              <a:rPr lang="zh-CN" altLang="en-US" dirty="0"/>
              <a:t>，简称</a:t>
            </a:r>
            <a:r>
              <a:rPr lang="en-US" altLang="zh-CN" dirty="0"/>
              <a:t>: HDL</a:t>
            </a:r>
            <a:r>
              <a:rPr lang="zh-CN" altLang="en-US" b="1" dirty="0" smtClean="0"/>
              <a:t>）对</a:t>
            </a:r>
            <a:r>
              <a:rPr lang="zh-CN" altLang="en-US" b="1" dirty="0"/>
              <a:t>数字电路的行为进行建模</a:t>
            </a:r>
            <a:r>
              <a:rPr lang="zh-CN" altLang="en-US" b="1" dirty="0" smtClean="0"/>
              <a:t>，</a:t>
            </a:r>
            <a:r>
              <a:rPr lang="zh-CN" altLang="en-US" b="1" dirty="0"/>
              <a:t>通过</a:t>
            </a:r>
            <a:r>
              <a:rPr lang="en-US" altLang="zh-CN" b="1" dirty="0" smtClean="0"/>
              <a:t>EDA</a:t>
            </a:r>
            <a:r>
              <a:rPr lang="zh-CN" altLang="en-US" b="1" dirty="0" smtClean="0"/>
              <a:t>（</a:t>
            </a:r>
            <a:r>
              <a:rPr lang="en-US" altLang="zh-CN" dirty="0"/>
              <a:t>Electronics Design Automation</a:t>
            </a:r>
            <a:r>
              <a:rPr lang="zh-CN" altLang="en-US" b="1" dirty="0" smtClean="0"/>
              <a:t>）软件</a:t>
            </a:r>
            <a:r>
              <a:rPr lang="zh-CN" altLang="en-US" b="1" dirty="0"/>
              <a:t>对电路进行优化和仿真，然后使用逻辑综合工具将设计转换成物理实现的网表文件，最后用</a:t>
            </a:r>
            <a:r>
              <a:rPr lang="en-US" altLang="zh-CN" b="1" dirty="0"/>
              <a:t>PLD</a:t>
            </a:r>
            <a:r>
              <a:rPr lang="zh-CN" altLang="en-US" b="1" dirty="0"/>
              <a:t>或</a:t>
            </a:r>
            <a:r>
              <a:rPr lang="en-US" altLang="zh-CN" b="1" dirty="0"/>
              <a:t>ASIC</a:t>
            </a:r>
            <a:r>
              <a:rPr lang="zh-CN" altLang="en-US" b="1" dirty="0"/>
              <a:t>完成数字系统。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93453" y="1195757"/>
            <a:ext cx="1975062" cy="3956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105181" y="2104294"/>
            <a:ext cx="1975062" cy="395654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602524" y="282764"/>
            <a:ext cx="37914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数字系统设计方法简介</a:t>
            </a:r>
            <a:endParaRPr lang="en-US" altLang="zh-CN" sz="2800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364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635358" y="900361"/>
            <a:ext cx="185517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62145" y="1965927"/>
            <a:ext cx="2547216" cy="9200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635359" y="3415282"/>
            <a:ext cx="185517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661736" y="4510443"/>
            <a:ext cx="185517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679318" y="5631980"/>
            <a:ext cx="185517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4550821" y="3942831"/>
            <a:ext cx="185517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589604" y="5033583"/>
            <a:ext cx="1855177" cy="571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833096" y="95748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/>
              <a:t>逻辑设计</a:t>
            </a:r>
            <a:endParaRPr lang="zh-CN" altLang="en-US" sz="24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262145" y="2011727"/>
            <a:ext cx="25218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 smtClean="0"/>
              <a:t>设计输入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（原理图或</a:t>
            </a:r>
            <a:r>
              <a:rPr lang="en-US" altLang="zh-CN" sz="2400" dirty="0" smtClean="0"/>
              <a:t>HDL</a:t>
            </a:r>
            <a:r>
              <a:rPr lang="zh-CN" altLang="en-US" sz="2400" dirty="0" smtClean="0"/>
              <a:t>）</a:t>
            </a:r>
            <a:endParaRPr lang="zh-CN" alt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1841558" y="34555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逻辑综合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67934" y="454998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布局布线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846210" y="401822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功能仿真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795253" y="513027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时序仿真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894651" y="56978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器件编程</a:t>
            </a:r>
          </a:p>
        </p:txBody>
      </p:sp>
      <p:sp>
        <p:nvSpPr>
          <p:cNvPr id="21" name="下箭头 20"/>
          <p:cNvSpPr/>
          <p:nvPr/>
        </p:nvSpPr>
        <p:spPr>
          <a:xfrm>
            <a:off x="2431066" y="1480653"/>
            <a:ext cx="206622" cy="494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下箭头 21"/>
          <p:cNvSpPr/>
          <p:nvPr/>
        </p:nvSpPr>
        <p:spPr>
          <a:xfrm>
            <a:off x="2495546" y="2890354"/>
            <a:ext cx="206622" cy="494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下箭头 22"/>
          <p:cNvSpPr/>
          <p:nvPr/>
        </p:nvSpPr>
        <p:spPr>
          <a:xfrm>
            <a:off x="2548298" y="4015765"/>
            <a:ext cx="206622" cy="494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下箭头 23"/>
          <p:cNvSpPr/>
          <p:nvPr/>
        </p:nvSpPr>
        <p:spPr>
          <a:xfrm>
            <a:off x="2583466" y="5114802"/>
            <a:ext cx="206622" cy="49406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2702167" y="4149961"/>
            <a:ext cx="1848653" cy="1650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2740271" y="5243142"/>
            <a:ext cx="1848281" cy="1406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6405998" y="4141170"/>
            <a:ext cx="900425" cy="193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>
            <a:off x="6417726" y="5190385"/>
            <a:ext cx="900425" cy="1934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左箭头 32"/>
          <p:cNvSpPr/>
          <p:nvPr/>
        </p:nvSpPr>
        <p:spPr>
          <a:xfrm>
            <a:off x="2583465" y="1573814"/>
            <a:ext cx="4854844" cy="19670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7332803" y="1661733"/>
            <a:ext cx="105505" cy="36429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95546" y="98674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现代数字系统</a:t>
            </a:r>
            <a:r>
              <a:rPr lang="zh-CN" altLang="en-US" sz="2800" b="1" dirty="0" smtClean="0"/>
              <a:t>设计流程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91629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7258" y="144824"/>
            <a:ext cx="6596608" cy="833765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学习方法</a:t>
            </a:r>
            <a:r>
              <a:rPr lang="zh-CN" altLang="en-US" sz="2800" b="1" dirty="0" smtClean="0"/>
              <a:t>：</a:t>
            </a:r>
            <a:r>
              <a:rPr lang="zh-CN" altLang="en-US" sz="2800" b="1" dirty="0"/>
              <a:t>理论</a:t>
            </a:r>
            <a:r>
              <a:rPr lang="en-US" altLang="zh-CN" sz="2800" b="1" dirty="0" smtClean="0"/>
              <a:t>+</a:t>
            </a:r>
            <a:r>
              <a:rPr lang="zh-CN" altLang="en-US" sz="2800" b="1" dirty="0"/>
              <a:t>实践</a:t>
            </a:r>
            <a:r>
              <a:rPr lang="en-US" altLang="zh-CN" sz="2800" b="1" dirty="0" smtClean="0"/>
              <a:t> </a:t>
            </a:r>
            <a:endParaRPr lang="zh-CN" altLang="en-US" sz="2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37163" y="844061"/>
            <a:ext cx="8049638" cy="435721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</a:t>
            </a:r>
            <a:r>
              <a:rPr lang="zh-CN" altLang="en-US" sz="2800" dirty="0" smtClean="0"/>
              <a:t>实践：</a:t>
            </a:r>
            <a:r>
              <a:rPr lang="zh-CN" altLang="zh-CN" b="1" dirty="0" smtClean="0"/>
              <a:t>用面包板搭建中小规模电路，对课堂学习的理论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  </a:t>
            </a:r>
            <a:r>
              <a:rPr lang="zh-CN" altLang="zh-CN" b="1" dirty="0" smtClean="0"/>
              <a:t>知识进行验证</a:t>
            </a:r>
            <a:r>
              <a:rPr lang="zh-CN" altLang="en-US" b="1" dirty="0"/>
              <a:t>。</a:t>
            </a:r>
            <a:r>
              <a:rPr lang="zh-CN" altLang="zh-CN" b="1" dirty="0" smtClean="0"/>
              <a:t>用可编程器件设计大规模电路</a:t>
            </a:r>
            <a:r>
              <a:rPr lang="zh-CN" altLang="en-US" b="1" dirty="0" smtClean="0"/>
              <a:t>，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     </a:t>
            </a:r>
            <a:r>
              <a:rPr lang="zh-CN" altLang="en-US" b="1" dirty="0" smtClean="0"/>
              <a:t> </a:t>
            </a:r>
            <a:r>
              <a:rPr lang="zh-CN" altLang="zh-CN" b="1" dirty="0" smtClean="0"/>
              <a:t>体会</a:t>
            </a:r>
            <a:r>
              <a:rPr lang="en-US" altLang="zh-CN" b="1" dirty="0" smtClean="0"/>
              <a:t>EDA</a:t>
            </a:r>
            <a:r>
              <a:rPr lang="zh-CN" altLang="zh-CN" b="1" dirty="0" smtClean="0"/>
              <a:t>、硬件描述语言对</a:t>
            </a:r>
            <a:r>
              <a:rPr lang="zh-CN" altLang="en-US" b="1" dirty="0" smtClean="0"/>
              <a:t>数字</a:t>
            </a:r>
            <a:r>
              <a:rPr lang="zh-CN" altLang="zh-CN" b="1" dirty="0" smtClean="0"/>
              <a:t>电路设计的辅助性</a:t>
            </a:r>
            <a:r>
              <a:rPr lang="zh-CN" altLang="en-US" b="1" dirty="0" smtClean="0"/>
              <a:t>。</a:t>
            </a:r>
          </a:p>
          <a:p>
            <a:pPr>
              <a:buNone/>
            </a:pPr>
            <a:r>
              <a:rPr lang="zh-CN" altLang="en-US" sz="2800" b="1" dirty="0" smtClean="0"/>
              <a:t>课外需自学：</a:t>
            </a:r>
            <a:endParaRPr lang="en-US" altLang="zh-CN" sz="2800" b="1" dirty="0" smtClean="0"/>
          </a:p>
          <a:p>
            <a:pPr>
              <a:buNone/>
            </a:pPr>
            <a:r>
              <a:rPr lang="en-US" altLang="zh-CN" b="1" dirty="0" smtClean="0"/>
              <a:t>  1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Verilog </a:t>
            </a:r>
            <a:r>
              <a:rPr lang="zh-CN" altLang="en-US" b="1" dirty="0" smtClean="0"/>
              <a:t>硬件描述语言（</a:t>
            </a:r>
            <a:r>
              <a:rPr lang="zh-CN" altLang="en-US" b="1" dirty="0"/>
              <a:t>课堂</a:t>
            </a:r>
            <a:r>
              <a:rPr lang="zh-CN" altLang="en-US" b="1" dirty="0" smtClean="0"/>
              <a:t>介绍主要语法</a:t>
            </a:r>
            <a:r>
              <a:rPr lang="en-US" altLang="zh-CN" b="1" dirty="0" smtClean="0"/>
              <a:t>+</a:t>
            </a:r>
            <a:r>
              <a:rPr lang="zh-CN" altLang="en-US" b="1" dirty="0" smtClean="0"/>
              <a:t>自学）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 smtClean="0"/>
              <a:t>  2</a:t>
            </a:r>
            <a:r>
              <a:rPr lang="zh-CN" altLang="en-US" b="1" dirty="0" smtClean="0"/>
              <a:t>）</a:t>
            </a:r>
            <a:r>
              <a:rPr lang="en-US" altLang="zh-CN" b="1" dirty="0" smtClean="0"/>
              <a:t>EDA</a:t>
            </a:r>
            <a:r>
              <a:rPr lang="zh-CN" altLang="en-US" b="1" dirty="0" smtClean="0"/>
              <a:t>工具（</a:t>
            </a:r>
            <a:r>
              <a:rPr lang="en-US" altLang="zh-CN" b="1" dirty="0" smtClean="0"/>
              <a:t> Modelsim</a:t>
            </a:r>
            <a:r>
              <a:rPr lang="zh-CN" altLang="en-US" b="1" dirty="0" smtClean="0"/>
              <a:t>和</a:t>
            </a:r>
            <a:r>
              <a:rPr lang="en-US" altLang="zh-CN" b="1" dirty="0" err="1" smtClean="0"/>
              <a:t>Quartus</a:t>
            </a:r>
            <a:r>
              <a:rPr lang="zh-CN" altLang="zh-CN" b="1" dirty="0" smtClean="0"/>
              <a:t>Ⅱ</a:t>
            </a:r>
            <a:r>
              <a:rPr lang="zh-CN" altLang="en-US" b="1" dirty="0" smtClean="0"/>
              <a:t>）（自学）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b="1" dirty="0"/>
              <a:t> </a:t>
            </a:r>
            <a:r>
              <a:rPr lang="en-US" altLang="zh-CN" b="1" dirty="0" smtClean="0"/>
              <a:t>       </a:t>
            </a:r>
            <a:r>
              <a:rPr lang="zh-CN" altLang="en-US" b="1" dirty="0" smtClean="0"/>
              <a:t>下载地址：</a:t>
            </a:r>
            <a:r>
              <a:rPr lang="en-US" altLang="zh-CN" b="1" dirty="0" smtClean="0"/>
              <a:t> </a:t>
            </a:r>
            <a:r>
              <a:rPr lang="en-US" altLang="zh-CN" sz="2800" u="sng" dirty="0">
                <a:solidFill>
                  <a:srgbClr val="FF0000"/>
                </a:solidFill>
                <a:hlinkClick r:id="rId2"/>
              </a:rPr>
              <a:t>https://dl.altera.com/.</a:t>
            </a:r>
            <a:endParaRPr lang="zh-CN" altLang="zh-CN" sz="2800" dirty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1099038" y="5333340"/>
            <a:ext cx="5134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时间紧任务重，务必合理安排时间。</a:t>
            </a:r>
            <a:endParaRPr lang="zh-CN" altLang="en-US" sz="2400" b="1" dirty="0"/>
          </a:p>
        </p:txBody>
      </p:sp>
      <p:sp>
        <p:nvSpPr>
          <p:cNvPr id="5" name="矩形 4"/>
          <p:cNvSpPr/>
          <p:nvPr/>
        </p:nvSpPr>
        <p:spPr>
          <a:xfrm>
            <a:off x="677008" y="2620108"/>
            <a:ext cx="2066192" cy="615461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11028" y="580292"/>
            <a:ext cx="7429499" cy="52109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dirty="0" smtClean="0"/>
              <a:t>在</a:t>
            </a:r>
            <a:r>
              <a:rPr lang="zh-CN" altLang="zh-CN" dirty="0"/>
              <a:t>官方网站下载，按照软件提示进行安装即可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zh-CN" altLang="zh-CN" dirty="0" smtClean="0"/>
              <a:t>注意：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 </a:t>
            </a:r>
            <a:r>
              <a:rPr lang="en-US" altLang="zh-CN" dirty="0"/>
              <a:t>(1) </a:t>
            </a:r>
            <a:r>
              <a:rPr lang="zh-CN" altLang="zh-CN" dirty="0"/>
              <a:t>应当选择支持</a:t>
            </a:r>
            <a:r>
              <a:rPr lang="en-US" altLang="zh-CN" dirty="0"/>
              <a:t>MAX II</a:t>
            </a:r>
            <a:r>
              <a:rPr lang="zh-CN" altLang="zh-CN" dirty="0"/>
              <a:t>器件的版本进行安装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(</a:t>
            </a:r>
            <a:r>
              <a:rPr lang="en-US" altLang="zh-CN" dirty="0"/>
              <a:t>2) </a:t>
            </a:r>
            <a:r>
              <a:rPr lang="zh-CN" altLang="zh-CN" dirty="0"/>
              <a:t>在官网上需要下载的文件除了</a:t>
            </a:r>
            <a:r>
              <a:rPr lang="en-US" altLang="zh-CN" dirty="0" err="1"/>
              <a:t>Quartus</a:t>
            </a:r>
            <a:r>
              <a:rPr lang="zh-CN" altLang="zh-CN" dirty="0"/>
              <a:t>软件外，还应当下载</a:t>
            </a:r>
            <a:r>
              <a:rPr lang="en-US" altLang="zh-CN" dirty="0"/>
              <a:t>MAX II</a:t>
            </a:r>
            <a:r>
              <a:rPr lang="zh-CN" altLang="zh-CN" dirty="0"/>
              <a:t>器件支持文件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 (3</a:t>
            </a:r>
            <a:r>
              <a:rPr lang="en-US" altLang="zh-CN" dirty="0"/>
              <a:t>)</a:t>
            </a:r>
            <a:r>
              <a:rPr lang="zh-CN" altLang="zh-CN" dirty="0" smtClean="0"/>
              <a:t>如果</a:t>
            </a:r>
            <a:r>
              <a:rPr lang="zh-CN" altLang="zh-CN" dirty="0"/>
              <a:t>打算用</a:t>
            </a:r>
            <a:r>
              <a:rPr lang="en-US" altLang="zh-CN" dirty="0" err="1"/>
              <a:t>Quartus</a:t>
            </a:r>
            <a:r>
              <a:rPr lang="zh-CN" altLang="zh-CN" dirty="0"/>
              <a:t>软件调用第三方</a:t>
            </a:r>
            <a:r>
              <a:rPr lang="en-US" altLang="zh-CN" dirty="0"/>
              <a:t>EDA</a:t>
            </a:r>
            <a:r>
              <a:rPr lang="zh-CN" altLang="zh-CN" dirty="0"/>
              <a:t>仿真软件</a:t>
            </a:r>
            <a:r>
              <a:rPr lang="en-US" altLang="zh-CN" dirty="0" err="1"/>
              <a:t>ModelSim</a:t>
            </a:r>
            <a:r>
              <a:rPr lang="zh-CN" altLang="zh-CN" dirty="0"/>
              <a:t>，还应当下载相应的</a:t>
            </a:r>
            <a:r>
              <a:rPr lang="en-US" altLang="zh-CN" dirty="0" err="1"/>
              <a:t>ModelSim</a:t>
            </a:r>
            <a:r>
              <a:rPr lang="zh-CN" altLang="zh-CN" dirty="0"/>
              <a:t>安装包</a:t>
            </a:r>
            <a:r>
              <a:rPr lang="zh-CN" altLang="zh-CN" dirty="0" smtClean="0"/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515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紫罗兰色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电路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电路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6275</TotalTime>
  <Words>2319</Words>
  <Application>Microsoft Office PowerPoint</Application>
  <PresentationFormat>全屏显示(4:3)</PresentationFormat>
  <Paragraphs>335</Paragraphs>
  <Slides>47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9" baseType="lpstr">
      <vt:lpstr>ＭＳ Ｐゴシック</vt:lpstr>
      <vt:lpstr>等线</vt:lpstr>
      <vt:lpstr>黑体</vt:lpstr>
      <vt:lpstr>宋体</vt:lpstr>
      <vt:lpstr>微软雅黑</vt:lpstr>
      <vt:lpstr>Arial</vt:lpstr>
      <vt:lpstr>Calibri</vt:lpstr>
      <vt:lpstr>Comic Sans MS</vt:lpstr>
      <vt:lpstr>Courier New</vt:lpstr>
      <vt:lpstr>Times New Roman</vt:lpstr>
      <vt:lpstr>Tw Cen MT</vt:lpstr>
      <vt:lpstr>电路</vt:lpstr>
      <vt:lpstr>数字系统基础</vt:lpstr>
      <vt:lpstr>PowerPoint 演示文稿</vt:lpstr>
      <vt:lpstr> “数字系统基础”课程简介  </vt:lpstr>
      <vt:lpstr>PowerPoint 演示文稿</vt:lpstr>
      <vt:lpstr>学习目标</vt:lpstr>
      <vt:lpstr>PowerPoint 演示文稿</vt:lpstr>
      <vt:lpstr>PowerPoint 演示文稿</vt:lpstr>
      <vt:lpstr>学习方法：理论+实践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数字量和模拟量 数字信号和模拟信号 数字电路和模拟电路</vt:lpstr>
      <vt:lpstr>PowerPoint 演示文稿</vt:lpstr>
      <vt:lpstr>PowerPoint 演示文稿</vt:lpstr>
      <vt:lpstr>PowerPoint 演示文稿</vt:lpstr>
      <vt:lpstr>高低电平的电路实现</vt:lpstr>
      <vt:lpstr>PowerPoint 演示文稿</vt:lpstr>
      <vt:lpstr>   电子系统所包含的知识点及相互关系</vt:lpstr>
      <vt:lpstr>PowerPoint 演示文稿</vt:lpstr>
      <vt:lpstr>PowerPoint 演示文稿</vt:lpstr>
      <vt:lpstr>      数字系统（集成电路）的发展历史</vt:lpstr>
      <vt:lpstr>摩尔定律：1965年，电子学期刊上，摩尔发表一篇文章，文中他预计半导体器件的集成度将以18到24个月翻一倍的速度增长。 </vt:lpstr>
      <vt:lpstr>数字系统（集成电路）的发展历史</vt:lpstr>
      <vt:lpstr>PowerPoint 演示文稿</vt:lpstr>
      <vt:lpstr>PowerPoint 演示文稿</vt:lpstr>
      <vt:lpstr>PowerPoint 演示文稿</vt:lpstr>
      <vt:lpstr>PCB</vt:lpstr>
      <vt:lpstr>PowerPoint 演示文稿</vt:lpstr>
      <vt:lpstr> Verilog硬件描述语言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Design Process — Top-down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“数字系统基础” 核心课程教学团队</dc:title>
  <dc:creator>Zhou Jun</dc:creator>
  <cp:lastModifiedBy>花 木</cp:lastModifiedBy>
  <cp:revision>423</cp:revision>
  <cp:lastPrinted>2018-03-27T03:28:59Z</cp:lastPrinted>
  <dcterms:created xsi:type="dcterms:W3CDTF">2018-03-26T01:14:48Z</dcterms:created>
  <dcterms:modified xsi:type="dcterms:W3CDTF">2019-09-03T09:08:39Z</dcterms:modified>
</cp:coreProperties>
</file>